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5" autoAdjust="0"/>
    <p:restoredTop sz="94660"/>
  </p:normalViewPr>
  <p:slideViewPr>
    <p:cSldViewPr snapToGrid="0">
      <p:cViewPr varScale="1">
        <p:scale>
          <a:sx n="92" d="100"/>
          <a:sy n="92" d="100"/>
        </p:scale>
        <p:origin x="106" y="18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23A4CF-7323-42D6-BE12-898F0332D70A}"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4F4455-3DE1-4F9C-BCA2-9306307D1C6D}" type="slidenum">
              <a:rPr lang="en-US" smtClean="0"/>
              <a:t>‹#›</a:t>
            </a:fld>
            <a:endParaRPr lang="en-US"/>
          </a:p>
        </p:txBody>
      </p:sp>
    </p:spTree>
    <p:extLst>
      <p:ext uri="{BB962C8B-B14F-4D97-AF65-F5344CB8AC3E}">
        <p14:creationId xmlns:p14="http://schemas.microsoft.com/office/powerpoint/2010/main" val="3626174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23A4CF-7323-42D6-BE12-898F0332D70A}"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4F4455-3DE1-4F9C-BCA2-9306307D1C6D}" type="slidenum">
              <a:rPr lang="en-US" smtClean="0"/>
              <a:t>‹#›</a:t>
            </a:fld>
            <a:endParaRPr lang="en-US"/>
          </a:p>
        </p:txBody>
      </p:sp>
    </p:spTree>
    <p:extLst>
      <p:ext uri="{BB962C8B-B14F-4D97-AF65-F5344CB8AC3E}">
        <p14:creationId xmlns:p14="http://schemas.microsoft.com/office/powerpoint/2010/main" val="1983624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23A4CF-7323-42D6-BE12-898F0332D70A}"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4F4455-3DE1-4F9C-BCA2-9306307D1C6D}" type="slidenum">
              <a:rPr lang="en-US" smtClean="0"/>
              <a:t>‹#›</a:t>
            </a:fld>
            <a:endParaRPr lang="en-US"/>
          </a:p>
        </p:txBody>
      </p:sp>
    </p:spTree>
    <p:extLst>
      <p:ext uri="{BB962C8B-B14F-4D97-AF65-F5344CB8AC3E}">
        <p14:creationId xmlns:p14="http://schemas.microsoft.com/office/powerpoint/2010/main" val="2655831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23A4CF-7323-42D6-BE12-898F0332D70A}"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4F4455-3DE1-4F9C-BCA2-9306307D1C6D}" type="slidenum">
              <a:rPr lang="en-US" smtClean="0"/>
              <a:t>‹#›</a:t>
            </a:fld>
            <a:endParaRPr lang="en-US"/>
          </a:p>
        </p:txBody>
      </p:sp>
    </p:spTree>
    <p:extLst>
      <p:ext uri="{BB962C8B-B14F-4D97-AF65-F5344CB8AC3E}">
        <p14:creationId xmlns:p14="http://schemas.microsoft.com/office/powerpoint/2010/main" val="2767713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23A4CF-7323-42D6-BE12-898F0332D70A}"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4F4455-3DE1-4F9C-BCA2-9306307D1C6D}" type="slidenum">
              <a:rPr lang="en-US" smtClean="0"/>
              <a:t>‹#›</a:t>
            </a:fld>
            <a:endParaRPr lang="en-US"/>
          </a:p>
        </p:txBody>
      </p:sp>
    </p:spTree>
    <p:extLst>
      <p:ext uri="{BB962C8B-B14F-4D97-AF65-F5344CB8AC3E}">
        <p14:creationId xmlns:p14="http://schemas.microsoft.com/office/powerpoint/2010/main" val="2263003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23A4CF-7323-42D6-BE12-898F0332D70A}" type="datetimeFigureOut">
              <a:rPr lang="en-US" smtClean="0"/>
              <a:t>3/7/2018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4F4455-3DE1-4F9C-BCA2-9306307D1C6D}" type="slidenum">
              <a:rPr lang="en-US" smtClean="0"/>
              <a:t>‹#›</a:t>
            </a:fld>
            <a:endParaRPr lang="en-US"/>
          </a:p>
        </p:txBody>
      </p:sp>
    </p:spTree>
    <p:extLst>
      <p:ext uri="{BB962C8B-B14F-4D97-AF65-F5344CB8AC3E}">
        <p14:creationId xmlns:p14="http://schemas.microsoft.com/office/powerpoint/2010/main" val="2538812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23A4CF-7323-42D6-BE12-898F0332D70A}" type="datetimeFigureOut">
              <a:rPr lang="en-US" smtClean="0"/>
              <a:t>3/7/2018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4F4455-3DE1-4F9C-BCA2-9306307D1C6D}" type="slidenum">
              <a:rPr lang="en-US" smtClean="0"/>
              <a:t>‹#›</a:t>
            </a:fld>
            <a:endParaRPr lang="en-US"/>
          </a:p>
        </p:txBody>
      </p:sp>
    </p:spTree>
    <p:extLst>
      <p:ext uri="{BB962C8B-B14F-4D97-AF65-F5344CB8AC3E}">
        <p14:creationId xmlns:p14="http://schemas.microsoft.com/office/powerpoint/2010/main" val="2914581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23A4CF-7323-42D6-BE12-898F0332D70A}" type="datetimeFigureOut">
              <a:rPr lang="en-US" smtClean="0"/>
              <a:t>3/7/2018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4F4455-3DE1-4F9C-BCA2-9306307D1C6D}" type="slidenum">
              <a:rPr lang="en-US" smtClean="0"/>
              <a:t>‹#›</a:t>
            </a:fld>
            <a:endParaRPr lang="en-US"/>
          </a:p>
        </p:txBody>
      </p:sp>
    </p:spTree>
    <p:extLst>
      <p:ext uri="{BB962C8B-B14F-4D97-AF65-F5344CB8AC3E}">
        <p14:creationId xmlns:p14="http://schemas.microsoft.com/office/powerpoint/2010/main" val="436415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A4CF-7323-42D6-BE12-898F0332D70A}" type="datetimeFigureOut">
              <a:rPr lang="en-US" smtClean="0"/>
              <a:t>3/7/2018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4F4455-3DE1-4F9C-BCA2-9306307D1C6D}" type="slidenum">
              <a:rPr lang="en-US" smtClean="0"/>
              <a:t>‹#›</a:t>
            </a:fld>
            <a:endParaRPr lang="en-US"/>
          </a:p>
        </p:txBody>
      </p:sp>
    </p:spTree>
    <p:extLst>
      <p:ext uri="{BB962C8B-B14F-4D97-AF65-F5344CB8AC3E}">
        <p14:creationId xmlns:p14="http://schemas.microsoft.com/office/powerpoint/2010/main" val="2400334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23A4CF-7323-42D6-BE12-898F0332D70A}" type="datetimeFigureOut">
              <a:rPr lang="en-US" smtClean="0"/>
              <a:t>3/7/2018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4F4455-3DE1-4F9C-BCA2-9306307D1C6D}" type="slidenum">
              <a:rPr lang="en-US" smtClean="0"/>
              <a:t>‹#›</a:t>
            </a:fld>
            <a:endParaRPr lang="en-US"/>
          </a:p>
        </p:txBody>
      </p:sp>
    </p:spTree>
    <p:extLst>
      <p:ext uri="{BB962C8B-B14F-4D97-AF65-F5344CB8AC3E}">
        <p14:creationId xmlns:p14="http://schemas.microsoft.com/office/powerpoint/2010/main" val="473059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23A4CF-7323-42D6-BE12-898F0332D70A}" type="datetimeFigureOut">
              <a:rPr lang="en-US" smtClean="0"/>
              <a:t>3/7/2018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4F4455-3DE1-4F9C-BCA2-9306307D1C6D}" type="slidenum">
              <a:rPr lang="en-US" smtClean="0"/>
              <a:t>‹#›</a:t>
            </a:fld>
            <a:endParaRPr lang="en-US"/>
          </a:p>
        </p:txBody>
      </p:sp>
    </p:spTree>
    <p:extLst>
      <p:ext uri="{BB962C8B-B14F-4D97-AF65-F5344CB8AC3E}">
        <p14:creationId xmlns:p14="http://schemas.microsoft.com/office/powerpoint/2010/main" val="4008082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23A4CF-7323-42D6-BE12-898F0332D70A}" type="datetimeFigureOut">
              <a:rPr lang="en-US" smtClean="0"/>
              <a:t>3/7/2018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4F4455-3DE1-4F9C-BCA2-9306307D1C6D}" type="slidenum">
              <a:rPr lang="en-US" smtClean="0"/>
              <a:t>‹#›</a:t>
            </a:fld>
            <a:endParaRPr lang="en-US"/>
          </a:p>
        </p:txBody>
      </p:sp>
    </p:spTree>
    <p:extLst>
      <p:ext uri="{BB962C8B-B14F-4D97-AF65-F5344CB8AC3E}">
        <p14:creationId xmlns:p14="http://schemas.microsoft.com/office/powerpoint/2010/main" val="3651285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gif"/><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MacFiles\TO MORGAN\PICTURE HISTORY\KI PictureHistory Title.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2" name="TextBox 1"/>
          <p:cNvSpPr txBox="1"/>
          <p:nvPr/>
        </p:nvSpPr>
        <p:spPr>
          <a:xfrm>
            <a:off x="3279369" y="3329247"/>
            <a:ext cx="5839691" cy="830997"/>
          </a:xfrm>
          <a:prstGeom prst="rect">
            <a:avLst/>
          </a:prstGeom>
          <a:noFill/>
        </p:spPr>
        <p:txBody>
          <a:bodyPr wrap="square" rtlCol="0">
            <a:spAutoFit/>
          </a:bodyPr>
          <a:lstStyle/>
          <a:p>
            <a:r>
              <a:rPr lang="en-US" sz="4800" dirty="0" smtClean="0"/>
              <a:t>1960s through 1980s</a:t>
            </a:r>
            <a:endParaRPr lang="en-US" sz="4800" kern="1200" dirty="0">
              <a:solidFill>
                <a:schemeClr val="tx1"/>
              </a:solidFill>
              <a:latin typeface="+mn-lt"/>
              <a:ea typeface="+mn-ea"/>
              <a:cs typeface="+mn-cs"/>
            </a:endParaRPr>
          </a:p>
        </p:txBody>
      </p:sp>
    </p:spTree>
    <p:extLst>
      <p:ext uri="{BB962C8B-B14F-4D97-AF65-F5344CB8AC3E}">
        <p14:creationId xmlns:p14="http://schemas.microsoft.com/office/powerpoint/2010/main" val="2174570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M:\MacFiles\TO MORGAN\PICTURE HISTORY\KI PictureHistory bkgrd.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6146" name="Picture 2" descr="M:\Photo Libraries\KIWANIS\Historical\Slideshow photos\Mss78_Image_ChapterEvents_1976_Philippines_CagayanDeOroClub.tif"/>
          <p:cNvPicPr>
            <a:picLocks noChangeAspect="1" noChangeArrowheads="1"/>
          </p:cNvPicPr>
          <p:nvPr/>
        </p:nvPicPr>
        <p:blipFill>
          <a:blip r:embed="rId3" cstate="print"/>
          <a:srcRect/>
          <a:stretch>
            <a:fillRect/>
          </a:stretch>
        </p:blipFill>
        <p:spPr bwMode="auto">
          <a:xfrm>
            <a:off x="698501" y="1016000"/>
            <a:ext cx="7292499" cy="4889500"/>
          </a:xfrm>
          <a:prstGeom prst="rect">
            <a:avLst/>
          </a:prstGeom>
          <a:noFill/>
        </p:spPr>
      </p:pic>
      <p:sp>
        <p:nvSpPr>
          <p:cNvPr id="4" name="Rectangle 3"/>
          <p:cNvSpPr/>
          <p:nvPr/>
        </p:nvSpPr>
        <p:spPr>
          <a:xfrm>
            <a:off x="8128000" y="3746500"/>
            <a:ext cx="3048000" cy="1323439"/>
          </a:xfrm>
          <a:prstGeom prst="rect">
            <a:avLst/>
          </a:prstGeom>
        </p:spPr>
        <p:txBody>
          <a:bodyPr wrap="square">
            <a:spAutoFit/>
          </a:bodyPr>
          <a:lstStyle/>
          <a:p>
            <a:r>
              <a:rPr lang="en-US" sz="2000" dirty="0">
                <a:latin typeface="Myriad Pro" pitchFamily="34" charset="0"/>
              </a:rPr>
              <a:t>The Cagayan de Oro Kiwanis Club supports music education for Philippine students.</a:t>
            </a:r>
            <a:endParaRPr lang="en-US" sz="2000" dirty="0">
              <a:latin typeface="Myriad Pro" pitchFamily="34" charset="0"/>
            </a:endParaRPr>
          </a:p>
        </p:txBody>
      </p:sp>
      <p:sp>
        <p:nvSpPr>
          <p:cNvPr id="5" name="TextBox 4"/>
          <p:cNvSpPr txBox="1"/>
          <p:nvPr/>
        </p:nvSpPr>
        <p:spPr>
          <a:xfrm>
            <a:off x="8128000" y="2569170"/>
            <a:ext cx="2540000" cy="938719"/>
          </a:xfrm>
          <a:prstGeom prst="rect">
            <a:avLst/>
          </a:prstGeom>
          <a:noFill/>
        </p:spPr>
        <p:txBody>
          <a:bodyPr wrap="square" rtlCol="0">
            <a:spAutoFit/>
          </a:bodyPr>
          <a:lstStyle/>
          <a:p>
            <a:r>
              <a:rPr lang="en-US" sz="5500" dirty="0">
                <a:solidFill>
                  <a:schemeClr val="accent1">
                    <a:lumMod val="50000"/>
                  </a:schemeClr>
                </a:solidFill>
                <a:latin typeface="Myriad Pro" pitchFamily="34" charset="0"/>
              </a:rPr>
              <a:t>1970s</a:t>
            </a:r>
            <a:endParaRPr lang="en-US" sz="5500" dirty="0">
              <a:solidFill>
                <a:schemeClr val="accent1">
                  <a:lumMod val="50000"/>
                </a:schemeClr>
              </a:solidFill>
              <a:latin typeface="Myriad Pro" pitchFamily="34" charset="0"/>
            </a:endParaRPr>
          </a:p>
        </p:txBody>
      </p:sp>
    </p:spTree>
    <p:extLst>
      <p:ext uri="{BB962C8B-B14F-4D97-AF65-F5344CB8AC3E}">
        <p14:creationId xmlns:p14="http://schemas.microsoft.com/office/powerpoint/2010/main" val="8648328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M:\MacFiles\TO MORGAN\PICTURE HISTORY\KI PictureHistory bkgrd.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7170" name="Picture 2" descr="M:\Photo Libraries\KIWANIS\Historical\Slideshow photos\CostaRica.tif"/>
          <p:cNvPicPr>
            <a:picLocks noChangeAspect="1" noChangeArrowheads="1"/>
          </p:cNvPicPr>
          <p:nvPr/>
        </p:nvPicPr>
        <p:blipFill>
          <a:blip r:embed="rId3" cstate="print"/>
          <a:srcRect/>
          <a:stretch>
            <a:fillRect/>
          </a:stretch>
        </p:blipFill>
        <p:spPr bwMode="auto">
          <a:xfrm>
            <a:off x="635000" y="1079500"/>
            <a:ext cx="6794500" cy="4615923"/>
          </a:xfrm>
          <a:prstGeom prst="rect">
            <a:avLst/>
          </a:prstGeom>
          <a:noFill/>
        </p:spPr>
      </p:pic>
      <p:sp>
        <p:nvSpPr>
          <p:cNvPr id="4" name="Rectangle 3"/>
          <p:cNvSpPr/>
          <p:nvPr/>
        </p:nvSpPr>
        <p:spPr>
          <a:xfrm>
            <a:off x="7556500" y="3556000"/>
            <a:ext cx="3619500" cy="1938992"/>
          </a:xfrm>
          <a:prstGeom prst="rect">
            <a:avLst/>
          </a:prstGeom>
        </p:spPr>
        <p:txBody>
          <a:bodyPr wrap="square">
            <a:spAutoFit/>
          </a:bodyPr>
          <a:lstStyle/>
          <a:p>
            <a:r>
              <a:rPr lang="en-US" sz="2000" dirty="0">
                <a:latin typeface="Myriad Pro" pitchFamily="34" charset="0"/>
              </a:rPr>
              <a:t>Adopting a Kiwanis program titled "Underprivileged Children: A Kiwanis Concern," Costa Rica Kiwanis club members serve a nourishing meal.</a:t>
            </a:r>
            <a:endParaRPr lang="en-US" sz="2000" dirty="0">
              <a:latin typeface="Myriad Pro" pitchFamily="34" charset="0"/>
            </a:endParaRPr>
          </a:p>
        </p:txBody>
      </p:sp>
      <p:sp>
        <p:nvSpPr>
          <p:cNvPr id="5" name="TextBox 4"/>
          <p:cNvSpPr txBox="1"/>
          <p:nvPr/>
        </p:nvSpPr>
        <p:spPr>
          <a:xfrm>
            <a:off x="7556500" y="2569170"/>
            <a:ext cx="2540000" cy="938719"/>
          </a:xfrm>
          <a:prstGeom prst="rect">
            <a:avLst/>
          </a:prstGeom>
          <a:noFill/>
        </p:spPr>
        <p:txBody>
          <a:bodyPr wrap="square" rtlCol="0">
            <a:spAutoFit/>
          </a:bodyPr>
          <a:lstStyle/>
          <a:p>
            <a:r>
              <a:rPr lang="en-US" sz="5500" dirty="0">
                <a:solidFill>
                  <a:schemeClr val="accent1">
                    <a:lumMod val="50000"/>
                  </a:schemeClr>
                </a:solidFill>
                <a:latin typeface="Myriad Pro" pitchFamily="34" charset="0"/>
              </a:rPr>
              <a:t>1970s</a:t>
            </a:r>
            <a:endParaRPr lang="en-US" sz="5500" dirty="0">
              <a:solidFill>
                <a:schemeClr val="accent1">
                  <a:lumMod val="50000"/>
                </a:schemeClr>
              </a:solidFill>
              <a:latin typeface="Myriad Pro" pitchFamily="34" charset="0"/>
            </a:endParaRPr>
          </a:p>
        </p:txBody>
      </p:sp>
    </p:spTree>
    <p:extLst>
      <p:ext uri="{BB962C8B-B14F-4D97-AF65-F5344CB8AC3E}">
        <p14:creationId xmlns:p14="http://schemas.microsoft.com/office/powerpoint/2010/main" val="5177396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49266" y="1196578"/>
            <a:ext cx="2603500" cy="2592917"/>
          </a:xfrm>
        </p:spPr>
      </p:pic>
      <p:pic>
        <p:nvPicPr>
          <p:cNvPr id="4" name="Picture 3" descr="M:\MacFiles\TO MORGAN\PICTURE HISTORY\KI PictureHistory bkgrd.jp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
        <p:nvSpPr>
          <p:cNvPr id="6" name="TextBox 5"/>
          <p:cNvSpPr txBox="1"/>
          <p:nvPr/>
        </p:nvSpPr>
        <p:spPr>
          <a:xfrm>
            <a:off x="7620000" y="2569170"/>
            <a:ext cx="2540000" cy="938719"/>
          </a:xfrm>
          <a:prstGeom prst="rect">
            <a:avLst/>
          </a:prstGeom>
          <a:noFill/>
        </p:spPr>
        <p:txBody>
          <a:bodyPr wrap="square" rtlCol="0">
            <a:spAutoFit/>
          </a:bodyPr>
          <a:lstStyle/>
          <a:p>
            <a:r>
              <a:rPr lang="en-US" sz="5500" dirty="0">
                <a:solidFill>
                  <a:schemeClr val="accent1">
                    <a:lumMod val="50000"/>
                  </a:schemeClr>
                </a:solidFill>
                <a:latin typeface="Myriad Pro" pitchFamily="34" charset="0"/>
              </a:rPr>
              <a:t>1970s</a:t>
            </a:r>
            <a:endParaRPr lang="en-US" sz="5500" dirty="0">
              <a:solidFill>
                <a:schemeClr val="accent1">
                  <a:lumMod val="50000"/>
                </a:schemeClr>
              </a:solidFill>
              <a:latin typeface="Myriad Pro" pitchFamily="34" charset="0"/>
            </a:endParaRPr>
          </a:p>
        </p:txBody>
      </p:sp>
      <p:sp>
        <p:nvSpPr>
          <p:cNvPr id="8" name="TextBox 7"/>
          <p:cNvSpPr txBox="1"/>
          <p:nvPr/>
        </p:nvSpPr>
        <p:spPr>
          <a:xfrm>
            <a:off x="5969000" y="3492500"/>
            <a:ext cx="5397500" cy="451342"/>
          </a:xfrm>
          <a:prstGeom prst="rect">
            <a:avLst/>
          </a:prstGeom>
          <a:noFill/>
        </p:spPr>
        <p:txBody>
          <a:bodyPr wrap="square" rtlCol="0">
            <a:spAutoFit/>
          </a:bodyPr>
          <a:lstStyle/>
          <a:p>
            <a:endParaRPr lang="en-US" sz="2333" dirty="0">
              <a:latin typeface="Verdana" panose="020B0604030504040204" pitchFamily="34" charset="0"/>
              <a:ea typeface="Verdana" panose="020B0604030504040204" pitchFamily="34" charset="0"/>
              <a:cs typeface="Verdana" panose="020B0604030504040204" pitchFamily="34" charset="0"/>
            </a:endParaRPr>
          </a:p>
        </p:txBody>
      </p:sp>
      <p:sp>
        <p:nvSpPr>
          <p:cNvPr id="9" name="TextBox 8"/>
          <p:cNvSpPr txBox="1"/>
          <p:nvPr/>
        </p:nvSpPr>
        <p:spPr>
          <a:xfrm>
            <a:off x="5651500" y="3429000"/>
            <a:ext cx="5588000" cy="1759777"/>
          </a:xfrm>
          <a:prstGeom prst="rect">
            <a:avLst/>
          </a:prstGeom>
          <a:noFill/>
        </p:spPr>
        <p:txBody>
          <a:bodyPr wrap="square" rtlCol="0">
            <a:spAutoFit/>
          </a:bodyPr>
          <a:lstStyle/>
          <a:p>
            <a:r>
              <a:rPr lang="en-US" sz="2167" dirty="0"/>
              <a:t>In 1973-74, Cal-</a:t>
            </a:r>
            <a:r>
              <a:rPr lang="en-US" sz="2167" dirty="0" err="1"/>
              <a:t>Nev</a:t>
            </a:r>
            <a:r>
              <a:rPr lang="en-US" sz="2167" dirty="0"/>
              <a:t>-Ha Kiwanis Past Gov. Sid Smith wanted his daughters to be able to have the Key Club experience, but Key Club was restricted to males only.  Sid created  </a:t>
            </a:r>
            <a:r>
              <a:rPr lang="en-US" sz="2167" dirty="0" err="1"/>
              <a:t>Keyettes</a:t>
            </a:r>
            <a:r>
              <a:rPr lang="en-US" sz="2167" dirty="0"/>
              <a:t>, which became </a:t>
            </a:r>
            <a:r>
              <a:rPr lang="en-US" sz="2167" dirty="0" err="1"/>
              <a:t>Keywanettes</a:t>
            </a:r>
            <a:r>
              <a:rPr lang="en-US" sz="2167" dirty="0"/>
              <a:t> and later KIWIN’S.</a:t>
            </a:r>
            <a:endParaRPr lang="en-US" sz="2167"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497" y="952500"/>
            <a:ext cx="5292003" cy="5390513"/>
          </a:xfrm>
          <a:prstGeom prst="rect">
            <a:avLst/>
          </a:prstGeom>
        </p:spPr>
      </p:pic>
    </p:spTree>
    <p:extLst>
      <p:ext uri="{BB962C8B-B14F-4D97-AF65-F5344CB8AC3E}">
        <p14:creationId xmlns:p14="http://schemas.microsoft.com/office/powerpoint/2010/main" val="23921481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948" y="1395237"/>
            <a:ext cx="8534135" cy="2195600"/>
          </a:xfrm>
        </p:spPr>
      </p:pic>
      <p:pic>
        <p:nvPicPr>
          <p:cNvPr id="4" name="Picture 3" descr="M:\MacFiles\TO MORGAN\PICTURE HISTORY\KI PictureHistory bkgrd.jpg"/>
          <p:cNvPicPr>
            <a:picLocks noChangeAspect="1" noChangeArrowheads="1"/>
          </p:cNvPicPr>
          <p:nvPr/>
        </p:nvPicPr>
        <p:blipFill>
          <a:blip r:embed="rId3" cstate="print"/>
          <a:srcRect/>
          <a:stretch>
            <a:fillRect/>
          </a:stretch>
        </p:blipFill>
        <p:spPr bwMode="auto">
          <a:xfrm>
            <a:off x="-127000" y="-22617"/>
            <a:ext cx="12192000" cy="6858000"/>
          </a:xfrm>
          <a:prstGeom prst="rect">
            <a:avLst/>
          </a:prstGeom>
          <a:noFill/>
        </p:spPr>
      </p:pic>
      <p:sp>
        <p:nvSpPr>
          <p:cNvPr id="6" name="TextBox 5"/>
          <p:cNvSpPr txBox="1"/>
          <p:nvPr/>
        </p:nvSpPr>
        <p:spPr>
          <a:xfrm>
            <a:off x="7683500" y="2569170"/>
            <a:ext cx="2540000" cy="938719"/>
          </a:xfrm>
          <a:prstGeom prst="rect">
            <a:avLst/>
          </a:prstGeom>
          <a:noFill/>
        </p:spPr>
        <p:txBody>
          <a:bodyPr wrap="square" rtlCol="0">
            <a:spAutoFit/>
          </a:bodyPr>
          <a:lstStyle/>
          <a:p>
            <a:r>
              <a:rPr lang="en-US" sz="5500" dirty="0">
                <a:solidFill>
                  <a:schemeClr val="accent1">
                    <a:lumMod val="50000"/>
                  </a:schemeClr>
                </a:solidFill>
                <a:latin typeface="Myriad Pro" pitchFamily="34" charset="0"/>
              </a:rPr>
              <a:t>1970s</a:t>
            </a:r>
            <a:endParaRPr lang="en-US" sz="5500" dirty="0">
              <a:solidFill>
                <a:schemeClr val="accent1">
                  <a:lumMod val="50000"/>
                </a:schemeClr>
              </a:solidFill>
              <a:latin typeface="Myriad Pro" pitchFamily="34" charset="0"/>
            </a:endParaRPr>
          </a:p>
        </p:txBody>
      </p:sp>
      <p:sp>
        <p:nvSpPr>
          <p:cNvPr id="8" name="TextBox 7"/>
          <p:cNvSpPr txBox="1"/>
          <p:nvPr/>
        </p:nvSpPr>
        <p:spPr>
          <a:xfrm>
            <a:off x="5969000" y="3492500"/>
            <a:ext cx="5397500" cy="451342"/>
          </a:xfrm>
          <a:prstGeom prst="rect">
            <a:avLst/>
          </a:prstGeom>
          <a:noFill/>
        </p:spPr>
        <p:txBody>
          <a:bodyPr wrap="square" rtlCol="0">
            <a:spAutoFit/>
          </a:bodyPr>
          <a:lstStyle/>
          <a:p>
            <a:endParaRPr lang="en-US" sz="2333" dirty="0">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nvSpPr>
        <p:spPr>
          <a:xfrm>
            <a:off x="5461000" y="3365500"/>
            <a:ext cx="6121400" cy="1892826"/>
          </a:xfrm>
          <a:prstGeom prst="rect">
            <a:avLst/>
          </a:prstGeom>
          <a:noFill/>
        </p:spPr>
        <p:txBody>
          <a:bodyPr wrap="square" rtlCol="0">
            <a:spAutoFit/>
          </a:bodyPr>
          <a:lstStyle/>
          <a:p>
            <a:r>
              <a:rPr lang="en-US" sz="1950" dirty="0"/>
              <a:t>As Key Club became coeducational, so did </a:t>
            </a:r>
            <a:r>
              <a:rPr lang="en-US" sz="1950" dirty="0" err="1"/>
              <a:t>Keywanettes</a:t>
            </a:r>
            <a:r>
              <a:rPr lang="en-US" sz="1950" dirty="0"/>
              <a:t>.  Three of the  four Districts merged into Key Clubs, leaving Cal-</a:t>
            </a:r>
            <a:r>
              <a:rPr lang="en-US" sz="1950" dirty="0" err="1"/>
              <a:t>Nev</a:t>
            </a:r>
            <a:r>
              <a:rPr lang="en-US" sz="1950" dirty="0"/>
              <a:t>-Ha </a:t>
            </a:r>
            <a:r>
              <a:rPr lang="en-US" sz="1950" dirty="0" err="1"/>
              <a:t>Keywanettes</a:t>
            </a:r>
            <a:r>
              <a:rPr lang="en-US" sz="1950" dirty="0"/>
              <a:t>.  In 1995, DCON Delegates voted to change the name to KIWIN’S with all caps and apostrophe and in 2001 became the 32</a:t>
            </a:r>
            <a:r>
              <a:rPr lang="en-US" sz="1950" baseline="30000" dirty="0"/>
              <a:t>nd</a:t>
            </a:r>
            <a:r>
              <a:rPr lang="en-US" sz="1950" dirty="0"/>
              <a:t> District of Key Club International. </a:t>
            </a:r>
            <a:endParaRPr lang="en-US" sz="195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117" y="1184707"/>
            <a:ext cx="3991556" cy="397533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17" y="1311707"/>
            <a:ext cx="3991556" cy="3975330"/>
          </a:xfrm>
          <a:prstGeom prst="rect">
            <a:avLst/>
          </a:prstGeom>
        </p:spPr>
      </p:pic>
    </p:spTree>
    <p:extLst>
      <p:ext uri="{BB962C8B-B14F-4D97-AF65-F5344CB8AC3E}">
        <p14:creationId xmlns:p14="http://schemas.microsoft.com/office/powerpoint/2010/main" val="2653097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M:\MacFiles\TO MORGAN\PICTURE HISTORY\KI PictureHistory bkgrd.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Rectangle 3"/>
          <p:cNvSpPr/>
          <p:nvPr/>
        </p:nvSpPr>
        <p:spPr>
          <a:xfrm>
            <a:off x="7556500" y="3492500"/>
            <a:ext cx="3619500" cy="400110"/>
          </a:xfrm>
          <a:prstGeom prst="rect">
            <a:avLst/>
          </a:prstGeom>
        </p:spPr>
        <p:txBody>
          <a:bodyPr wrap="square">
            <a:spAutoFit/>
          </a:bodyPr>
          <a:lstStyle/>
          <a:p>
            <a:endParaRPr lang="en-US" sz="2000" dirty="0">
              <a:solidFill>
                <a:schemeClr val="bg1"/>
              </a:solidFill>
              <a:latin typeface="Myriad Pro" pitchFamily="34" charset="0"/>
            </a:endParaRPr>
          </a:p>
        </p:txBody>
      </p:sp>
      <p:sp>
        <p:nvSpPr>
          <p:cNvPr id="3" name="TextBox 2"/>
          <p:cNvSpPr txBox="1"/>
          <p:nvPr/>
        </p:nvSpPr>
        <p:spPr>
          <a:xfrm>
            <a:off x="5715000" y="3487738"/>
            <a:ext cx="5080000" cy="425822"/>
          </a:xfrm>
          <a:prstGeom prst="rect">
            <a:avLst/>
          </a:prstGeom>
          <a:noFill/>
        </p:spPr>
        <p:txBody>
          <a:bodyPr wrap="square" rtlCol="0">
            <a:spAutoFit/>
          </a:bodyPr>
          <a:lstStyle/>
          <a:p>
            <a:endParaRPr lang="en-US" sz="2167" dirty="0">
              <a:solidFill>
                <a:schemeClr val="bg1"/>
              </a:solidFill>
            </a:endParaRPr>
          </a:p>
        </p:txBody>
      </p:sp>
      <p:sp>
        <p:nvSpPr>
          <p:cNvPr id="5" name="TextBox 4"/>
          <p:cNvSpPr txBox="1"/>
          <p:nvPr/>
        </p:nvSpPr>
        <p:spPr>
          <a:xfrm>
            <a:off x="7556500" y="2569170"/>
            <a:ext cx="2540000" cy="938719"/>
          </a:xfrm>
          <a:prstGeom prst="rect">
            <a:avLst/>
          </a:prstGeom>
          <a:noFill/>
        </p:spPr>
        <p:txBody>
          <a:bodyPr wrap="square" rtlCol="0">
            <a:spAutoFit/>
          </a:bodyPr>
          <a:lstStyle/>
          <a:p>
            <a:r>
              <a:rPr lang="en-US" sz="5500" dirty="0">
                <a:solidFill>
                  <a:schemeClr val="accent1">
                    <a:lumMod val="50000"/>
                  </a:schemeClr>
                </a:solidFill>
                <a:latin typeface="Myriad Pro" pitchFamily="34" charset="0"/>
              </a:rPr>
              <a:t>1970s</a:t>
            </a:r>
            <a:endParaRPr lang="en-US" sz="5500" dirty="0">
              <a:solidFill>
                <a:schemeClr val="accent1">
                  <a:lumMod val="50000"/>
                </a:schemeClr>
              </a:solidFill>
              <a:latin typeface="Myriad Pro" pitchFamily="34" charset="0"/>
            </a:endParaRPr>
          </a:p>
        </p:txBody>
      </p:sp>
      <p:sp>
        <p:nvSpPr>
          <p:cNvPr id="2" name="TextBox 1"/>
          <p:cNvSpPr txBox="1"/>
          <p:nvPr/>
        </p:nvSpPr>
        <p:spPr>
          <a:xfrm>
            <a:off x="6413500" y="3866783"/>
            <a:ext cx="4572000" cy="553998"/>
          </a:xfrm>
          <a:prstGeom prst="rect">
            <a:avLst/>
          </a:prstGeom>
          <a:noFill/>
        </p:spPr>
        <p:txBody>
          <a:bodyPr wrap="square" rtlCol="0">
            <a:spAutoFit/>
          </a:bodyPr>
          <a:lstStyle/>
          <a:p>
            <a:r>
              <a:rPr lang="en-US" sz="1500" dirty="0"/>
              <a:t>1975:  Builders Club became an official Kiwanis-sponsored program for middle school students.</a:t>
            </a:r>
            <a:endParaRPr lang="en-US" sz="2167"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47" y="1589159"/>
            <a:ext cx="5330653" cy="3407643"/>
          </a:xfrm>
          <a:prstGeom prst="rect">
            <a:avLst/>
          </a:prstGeom>
        </p:spPr>
      </p:pic>
    </p:spTree>
    <p:extLst>
      <p:ext uri="{BB962C8B-B14F-4D97-AF65-F5344CB8AC3E}">
        <p14:creationId xmlns:p14="http://schemas.microsoft.com/office/powerpoint/2010/main" val="40155789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MacFiles\TO MORGAN\PICTURE HISTORY\KI PictureHistory Title.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10109215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9766" y="1270662"/>
            <a:ext cx="4762500" cy="2444750"/>
          </a:xfrm>
        </p:spPr>
      </p:pic>
      <p:pic>
        <p:nvPicPr>
          <p:cNvPr id="4" name="Picture 3" descr="M:\MacFiles\TO MORGAN\PICTURE HISTORY\KI PictureHistory bkgrd.jp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
        <p:nvSpPr>
          <p:cNvPr id="6" name="TextBox 5"/>
          <p:cNvSpPr txBox="1"/>
          <p:nvPr/>
        </p:nvSpPr>
        <p:spPr>
          <a:xfrm>
            <a:off x="7620000" y="2569170"/>
            <a:ext cx="2540000" cy="938719"/>
          </a:xfrm>
          <a:prstGeom prst="rect">
            <a:avLst/>
          </a:prstGeom>
          <a:noFill/>
        </p:spPr>
        <p:txBody>
          <a:bodyPr wrap="square" rtlCol="0">
            <a:spAutoFit/>
          </a:bodyPr>
          <a:lstStyle/>
          <a:p>
            <a:r>
              <a:rPr lang="en-US" sz="5500" dirty="0">
                <a:solidFill>
                  <a:schemeClr val="accent1">
                    <a:lumMod val="50000"/>
                  </a:schemeClr>
                </a:solidFill>
                <a:latin typeface="Myriad Pro" pitchFamily="34" charset="0"/>
              </a:rPr>
              <a:t>1980s</a:t>
            </a:r>
            <a:endParaRPr lang="en-US" sz="5500" dirty="0">
              <a:solidFill>
                <a:schemeClr val="accent1">
                  <a:lumMod val="50000"/>
                </a:schemeClr>
              </a:solidFill>
              <a:latin typeface="Myriad Pro" pitchFamily="34" charset="0"/>
            </a:endParaRPr>
          </a:p>
        </p:txBody>
      </p:sp>
      <p:sp>
        <p:nvSpPr>
          <p:cNvPr id="8" name="TextBox 7"/>
          <p:cNvSpPr txBox="1"/>
          <p:nvPr/>
        </p:nvSpPr>
        <p:spPr>
          <a:xfrm>
            <a:off x="6256578" y="3553226"/>
            <a:ext cx="4792423" cy="1528367"/>
          </a:xfrm>
          <a:prstGeom prst="rect">
            <a:avLst/>
          </a:prstGeom>
          <a:noFill/>
        </p:spPr>
        <p:txBody>
          <a:bodyPr wrap="square" rtlCol="0">
            <a:spAutoFit/>
          </a:bodyPr>
          <a:lstStyle/>
          <a:p>
            <a:r>
              <a:rPr lang="en-US" sz="2333" dirty="0">
                <a:latin typeface="Verdana" panose="020B0604030504040204" pitchFamily="34" charset="0"/>
                <a:ea typeface="Verdana" panose="020B0604030504040204" pitchFamily="34" charset="0"/>
                <a:cs typeface="Verdana" panose="020B0604030504040204" pitchFamily="34" charset="0"/>
              </a:rPr>
              <a:t>In August 1982, Kiwanis International moved its headquarters from Chicago to Indianapolis, Indiana.</a:t>
            </a:r>
            <a:endParaRPr lang="en-US" sz="2333"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1083634"/>
            <a:ext cx="5949711" cy="3054185"/>
          </a:xfrm>
          <a:prstGeom prst="rect">
            <a:avLst/>
          </a:prstGeom>
        </p:spPr>
      </p:pic>
    </p:spTree>
    <p:extLst>
      <p:ext uri="{BB962C8B-B14F-4D97-AF65-F5344CB8AC3E}">
        <p14:creationId xmlns:p14="http://schemas.microsoft.com/office/powerpoint/2010/main" val="30765906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50953" y="2052505"/>
            <a:ext cx="1000125" cy="881063"/>
          </a:xfrm>
        </p:spPr>
      </p:pic>
      <p:pic>
        <p:nvPicPr>
          <p:cNvPr id="4" name="Picture 3" descr="M:\MacFiles\TO MORGAN\PICTURE HISTORY\KI PictureHistory bkgrd.jp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
        <p:nvSpPr>
          <p:cNvPr id="6" name="TextBox 5"/>
          <p:cNvSpPr txBox="1"/>
          <p:nvPr/>
        </p:nvSpPr>
        <p:spPr>
          <a:xfrm>
            <a:off x="7620000" y="2569170"/>
            <a:ext cx="2540000" cy="938719"/>
          </a:xfrm>
          <a:prstGeom prst="rect">
            <a:avLst/>
          </a:prstGeom>
          <a:noFill/>
        </p:spPr>
        <p:txBody>
          <a:bodyPr wrap="square" rtlCol="0">
            <a:spAutoFit/>
          </a:bodyPr>
          <a:lstStyle/>
          <a:p>
            <a:r>
              <a:rPr lang="en-US" sz="5500" dirty="0">
                <a:solidFill>
                  <a:schemeClr val="accent1">
                    <a:lumMod val="50000"/>
                  </a:schemeClr>
                </a:solidFill>
                <a:latin typeface="Myriad Pro" pitchFamily="34" charset="0"/>
              </a:rPr>
              <a:t>1980s</a:t>
            </a:r>
            <a:endParaRPr lang="en-US" sz="5500" dirty="0">
              <a:solidFill>
                <a:schemeClr val="accent1">
                  <a:lumMod val="50000"/>
                </a:schemeClr>
              </a:solidFill>
              <a:latin typeface="Myriad Pro" pitchFamily="34" charset="0"/>
            </a:endParaRPr>
          </a:p>
        </p:txBody>
      </p:sp>
      <p:sp>
        <p:nvSpPr>
          <p:cNvPr id="8" name="TextBox 7"/>
          <p:cNvSpPr txBox="1"/>
          <p:nvPr/>
        </p:nvSpPr>
        <p:spPr>
          <a:xfrm>
            <a:off x="5651500" y="3492500"/>
            <a:ext cx="5397500" cy="1938992"/>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July 23, 1984.  Kiwanis Family House opened at UC Davis Children’s Hospital.  This 32 guestroom house answered an urgent need for temporary housing for families of pediatric patients at UCD and nearby Shriners’ Hospitals.</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433" y="584311"/>
            <a:ext cx="4981041" cy="5410088"/>
          </a:xfrm>
          <a:prstGeom prst="rect">
            <a:avLst/>
          </a:prstGeom>
        </p:spPr>
      </p:pic>
    </p:spTree>
    <p:extLst>
      <p:ext uri="{BB962C8B-B14F-4D97-AF65-F5344CB8AC3E}">
        <p14:creationId xmlns:p14="http://schemas.microsoft.com/office/powerpoint/2010/main" val="35578367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0662" y="685271"/>
            <a:ext cx="4820708" cy="3615532"/>
          </a:xfrm>
        </p:spPr>
      </p:pic>
      <p:pic>
        <p:nvPicPr>
          <p:cNvPr id="4" name="Picture 3" descr="M:\MacFiles\TO MORGAN\PICTURE HISTORY\KI PictureHistory bkgrd.jp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
        <p:nvSpPr>
          <p:cNvPr id="6" name="TextBox 5"/>
          <p:cNvSpPr txBox="1"/>
          <p:nvPr/>
        </p:nvSpPr>
        <p:spPr>
          <a:xfrm>
            <a:off x="7620000" y="2569170"/>
            <a:ext cx="2540000" cy="938719"/>
          </a:xfrm>
          <a:prstGeom prst="rect">
            <a:avLst/>
          </a:prstGeom>
          <a:noFill/>
        </p:spPr>
        <p:txBody>
          <a:bodyPr wrap="square" rtlCol="0">
            <a:spAutoFit/>
          </a:bodyPr>
          <a:lstStyle/>
          <a:p>
            <a:r>
              <a:rPr lang="en-US" sz="5500" dirty="0">
                <a:solidFill>
                  <a:schemeClr val="accent1">
                    <a:lumMod val="50000"/>
                  </a:schemeClr>
                </a:solidFill>
                <a:latin typeface="Myriad Pro" pitchFamily="34" charset="0"/>
              </a:rPr>
              <a:t>1980s</a:t>
            </a:r>
            <a:endParaRPr lang="en-US" sz="5500" dirty="0">
              <a:solidFill>
                <a:schemeClr val="accent1">
                  <a:lumMod val="50000"/>
                </a:schemeClr>
              </a:solidFill>
              <a:latin typeface="Myriad Pro"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261" y="846138"/>
            <a:ext cx="4034830" cy="4034830"/>
          </a:xfrm>
          <a:prstGeom prst="rect">
            <a:avLst/>
          </a:prstGeom>
        </p:spPr>
      </p:pic>
      <p:sp>
        <p:nvSpPr>
          <p:cNvPr id="10" name="TextBox 9"/>
          <p:cNvSpPr txBox="1"/>
          <p:nvPr/>
        </p:nvSpPr>
        <p:spPr>
          <a:xfrm>
            <a:off x="5778501" y="3675591"/>
            <a:ext cx="5206999" cy="553998"/>
          </a:xfrm>
          <a:prstGeom prst="rect">
            <a:avLst/>
          </a:prstGeom>
          <a:noFill/>
        </p:spPr>
        <p:txBody>
          <a:bodyPr wrap="square" rtlCol="0">
            <a:spAutoFit/>
          </a:bodyPr>
          <a:lstStyle/>
          <a:p>
            <a:r>
              <a:rPr lang="en-US" sz="1500" dirty="0"/>
              <a:t>June, 1987.   An Unofficial </a:t>
            </a:r>
            <a:r>
              <a:rPr lang="en-US" sz="1500" dirty="0" err="1"/>
              <a:t>Aktion</a:t>
            </a:r>
            <a:r>
              <a:rPr lang="en-US" sz="1500" dirty="0"/>
              <a:t> Club was formed in Palatka, Florida.   It became a sponsored Kiwanis program in 2000.</a:t>
            </a:r>
            <a:endParaRPr lang="en-US" sz="2167" dirty="0"/>
          </a:p>
        </p:txBody>
      </p:sp>
    </p:spTree>
    <p:extLst>
      <p:ext uri="{BB962C8B-B14F-4D97-AF65-F5344CB8AC3E}">
        <p14:creationId xmlns:p14="http://schemas.microsoft.com/office/powerpoint/2010/main" val="4313967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M:\MacFiles\TO MORGAN\PICTURE HISTORY\KI PictureHistory bkgrd.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822" y="868364"/>
            <a:ext cx="5168378" cy="3868208"/>
          </a:xfrm>
          <a:prstGeom prst="rect">
            <a:avLst/>
          </a:prstGeom>
        </p:spPr>
      </p:pic>
      <p:sp>
        <p:nvSpPr>
          <p:cNvPr id="6" name="TextBox 5"/>
          <p:cNvSpPr txBox="1"/>
          <p:nvPr/>
        </p:nvSpPr>
        <p:spPr>
          <a:xfrm>
            <a:off x="7620000" y="2569170"/>
            <a:ext cx="2540000" cy="938719"/>
          </a:xfrm>
          <a:prstGeom prst="rect">
            <a:avLst/>
          </a:prstGeom>
          <a:noFill/>
        </p:spPr>
        <p:txBody>
          <a:bodyPr wrap="square" rtlCol="0">
            <a:spAutoFit/>
          </a:bodyPr>
          <a:lstStyle/>
          <a:p>
            <a:r>
              <a:rPr lang="en-US" sz="5500" dirty="0">
                <a:solidFill>
                  <a:schemeClr val="accent1">
                    <a:lumMod val="50000"/>
                  </a:schemeClr>
                </a:solidFill>
                <a:latin typeface="Myriad Pro" pitchFamily="34" charset="0"/>
              </a:rPr>
              <a:t>1980s</a:t>
            </a:r>
            <a:endParaRPr lang="en-US" sz="5500" dirty="0">
              <a:solidFill>
                <a:schemeClr val="accent1">
                  <a:lumMod val="50000"/>
                </a:schemeClr>
              </a:solidFill>
              <a:latin typeface="Myriad Pro" pitchFamily="34" charset="0"/>
            </a:endParaRPr>
          </a:p>
        </p:txBody>
      </p:sp>
      <p:sp>
        <p:nvSpPr>
          <p:cNvPr id="8" name="TextBox 7"/>
          <p:cNvSpPr txBox="1"/>
          <p:nvPr/>
        </p:nvSpPr>
        <p:spPr>
          <a:xfrm>
            <a:off x="5969000" y="3492501"/>
            <a:ext cx="5397500" cy="1528367"/>
          </a:xfrm>
          <a:prstGeom prst="rect">
            <a:avLst/>
          </a:prstGeom>
          <a:noFill/>
        </p:spPr>
        <p:txBody>
          <a:bodyPr wrap="square" rtlCol="0">
            <a:spAutoFit/>
          </a:bodyPr>
          <a:lstStyle/>
          <a:p>
            <a:r>
              <a:rPr lang="en-US" sz="2333" dirty="0">
                <a:latin typeface="Verdana" panose="020B0604030504040204" pitchFamily="34" charset="0"/>
                <a:ea typeface="Verdana" panose="020B0604030504040204" pitchFamily="34" charset="0"/>
                <a:cs typeface="Verdana" panose="020B0604030504040204" pitchFamily="34" charset="0"/>
              </a:rPr>
              <a:t>July 7, 1987     After years of deliberation, delegates approve an amendment to welcome female members into Kiwanis clubs.</a:t>
            </a:r>
          </a:p>
        </p:txBody>
      </p:sp>
    </p:spTree>
    <p:extLst>
      <p:ext uri="{BB962C8B-B14F-4D97-AF65-F5344CB8AC3E}">
        <p14:creationId xmlns:p14="http://schemas.microsoft.com/office/powerpoint/2010/main" val="1431199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M:\MacFiles\TO MORGAN\PICTURE HISTORY\KI PictureHistory bkgrd.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1028" name="Picture 4" descr="M:\Photo Libraries\KIWANIS\Historical\Slideshow photos\45th Convention.tiff"/>
          <p:cNvPicPr>
            <a:picLocks noChangeAspect="1" noChangeArrowheads="1"/>
          </p:cNvPicPr>
          <p:nvPr/>
        </p:nvPicPr>
        <p:blipFill>
          <a:blip r:embed="rId3" cstate="print"/>
          <a:srcRect/>
          <a:stretch>
            <a:fillRect/>
          </a:stretch>
        </p:blipFill>
        <p:spPr bwMode="auto">
          <a:xfrm>
            <a:off x="698500" y="571500"/>
            <a:ext cx="7178040" cy="5730240"/>
          </a:xfrm>
          <a:prstGeom prst="rect">
            <a:avLst/>
          </a:prstGeom>
          <a:noFill/>
          <a:effectLst>
            <a:outerShdw blurRad="50800" dist="38100" dir="2700000" algn="tl" rotWithShape="0">
              <a:prstClr val="black">
                <a:alpha val="40000"/>
              </a:prstClr>
            </a:outerShdw>
          </a:effectLst>
        </p:spPr>
      </p:pic>
      <p:sp>
        <p:nvSpPr>
          <p:cNvPr id="7" name="Rectangle 6"/>
          <p:cNvSpPr/>
          <p:nvPr/>
        </p:nvSpPr>
        <p:spPr>
          <a:xfrm>
            <a:off x="8001000" y="3810000"/>
            <a:ext cx="3365500" cy="1323439"/>
          </a:xfrm>
          <a:prstGeom prst="rect">
            <a:avLst/>
          </a:prstGeom>
        </p:spPr>
        <p:txBody>
          <a:bodyPr wrap="square">
            <a:spAutoFit/>
          </a:bodyPr>
          <a:lstStyle/>
          <a:p>
            <a:r>
              <a:rPr lang="en-US" sz="2000" dirty="0">
                <a:latin typeface="Myriad Pro" pitchFamily="34" charset="0"/>
              </a:rPr>
              <a:t>Members' wives welcome arrivals to the 1960 Kiwanis International convention in Miami Beach, Florida, USA.</a:t>
            </a:r>
          </a:p>
        </p:txBody>
      </p:sp>
      <p:sp>
        <p:nvSpPr>
          <p:cNvPr id="5" name="TextBox 4"/>
          <p:cNvSpPr txBox="1"/>
          <p:nvPr/>
        </p:nvSpPr>
        <p:spPr>
          <a:xfrm>
            <a:off x="7937500" y="2569170"/>
            <a:ext cx="2540000" cy="938719"/>
          </a:xfrm>
          <a:prstGeom prst="rect">
            <a:avLst/>
          </a:prstGeom>
          <a:noFill/>
        </p:spPr>
        <p:txBody>
          <a:bodyPr wrap="square" rtlCol="0">
            <a:spAutoFit/>
          </a:bodyPr>
          <a:lstStyle/>
          <a:p>
            <a:r>
              <a:rPr lang="en-US" sz="5500" dirty="0">
                <a:solidFill>
                  <a:schemeClr val="accent1">
                    <a:lumMod val="50000"/>
                  </a:schemeClr>
                </a:solidFill>
                <a:latin typeface="Myriad Pro" pitchFamily="34" charset="0"/>
              </a:rPr>
              <a:t>1960s</a:t>
            </a:r>
            <a:endParaRPr lang="en-US" sz="5500" dirty="0">
              <a:solidFill>
                <a:schemeClr val="accent1">
                  <a:lumMod val="50000"/>
                </a:schemeClr>
              </a:solidFill>
              <a:latin typeface="Myriad Pro" pitchFamily="34" charset="0"/>
            </a:endParaRPr>
          </a:p>
        </p:txBody>
      </p:sp>
    </p:spTree>
    <p:extLst>
      <p:ext uri="{BB962C8B-B14F-4D97-AF65-F5344CB8AC3E}">
        <p14:creationId xmlns:p14="http://schemas.microsoft.com/office/powerpoint/2010/main" val="1949422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MacFiles\TO MORGAN\PICTURE HISTORY\KI PictureHistory Title.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2" name="TextBox 1"/>
          <p:cNvSpPr txBox="1"/>
          <p:nvPr/>
        </p:nvSpPr>
        <p:spPr>
          <a:xfrm>
            <a:off x="3279369" y="3329247"/>
            <a:ext cx="5839691" cy="830997"/>
          </a:xfrm>
          <a:prstGeom prst="rect">
            <a:avLst/>
          </a:prstGeom>
          <a:noFill/>
        </p:spPr>
        <p:txBody>
          <a:bodyPr wrap="square" rtlCol="0">
            <a:spAutoFit/>
          </a:bodyPr>
          <a:lstStyle/>
          <a:p>
            <a:r>
              <a:rPr lang="en-US" sz="4800" dirty="0" smtClean="0"/>
              <a:t>1960s through 1980s</a:t>
            </a:r>
            <a:endParaRPr lang="en-US" sz="4800" kern="1200" dirty="0">
              <a:solidFill>
                <a:schemeClr val="tx1"/>
              </a:solidFill>
              <a:latin typeface="+mn-lt"/>
              <a:ea typeface="+mn-ea"/>
              <a:cs typeface="+mn-cs"/>
            </a:endParaRPr>
          </a:p>
        </p:txBody>
      </p:sp>
    </p:spTree>
    <p:extLst>
      <p:ext uri="{BB962C8B-B14F-4D97-AF65-F5344CB8AC3E}">
        <p14:creationId xmlns:p14="http://schemas.microsoft.com/office/powerpoint/2010/main" val="42160744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M:\MacFiles\TO MORGAN\PICTURE HISTORY\KI PictureHistory bkgrd.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4098" name="Picture 2" descr="M:\Photo Libraries\KIWANIS\Historical\Slideshow photos\1961 Conv.4.tiff"/>
          <p:cNvPicPr>
            <a:picLocks noChangeAspect="1" noChangeArrowheads="1"/>
          </p:cNvPicPr>
          <p:nvPr/>
        </p:nvPicPr>
        <p:blipFill>
          <a:blip r:embed="rId3" cstate="print"/>
          <a:srcRect/>
          <a:stretch>
            <a:fillRect/>
          </a:stretch>
        </p:blipFill>
        <p:spPr bwMode="auto">
          <a:xfrm>
            <a:off x="935949" y="188384"/>
            <a:ext cx="4369371" cy="6481233"/>
          </a:xfrm>
          <a:prstGeom prst="rect">
            <a:avLst/>
          </a:prstGeom>
          <a:noFill/>
        </p:spPr>
      </p:pic>
      <p:sp>
        <p:nvSpPr>
          <p:cNvPr id="7" name="Rectangle 6"/>
          <p:cNvSpPr/>
          <p:nvPr/>
        </p:nvSpPr>
        <p:spPr>
          <a:xfrm>
            <a:off x="5715000" y="3683000"/>
            <a:ext cx="5651500" cy="1631216"/>
          </a:xfrm>
          <a:prstGeom prst="rect">
            <a:avLst/>
          </a:prstGeom>
        </p:spPr>
        <p:txBody>
          <a:bodyPr wrap="square">
            <a:spAutoFit/>
          </a:bodyPr>
          <a:lstStyle/>
          <a:p>
            <a:r>
              <a:rPr lang="en-US" sz="2000" dirty="0">
                <a:latin typeface="Myriad Pro" pitchFamily="34" charset="0"/>
              </a:rPr>
              <a:t>A </a:t>
            </a:r>
            <a:r>
              <a:rPr lang="en-US" sz="2000" dirty="0" err="1">
                <a:latin typeface="Myriad Pro" pitchFamily="34" charset="0"/>
              </a:rPr>
              <a:t>Kiwanian</a:t>
            </a:r>
            <a:r>
              <a:rPr lang="en-US" sz="2000" dirty="0">
                <a:latin typeface="Myriad Pro" pitchFamily="34" charset="0"/>
              </a:rPr>
              <a:t> shares his opinion during the house of delegates session at the 1961 convention in Toronto, Ontario, Canada</a:t>
            </a:r>
            <a:r>
              <a:rPr lang="en-US" sz="2000" dirty="0">
                <a:latin typeface="Myriad Pro" pitchFamily="34" charset="0"/>
              </a:rPr>
              <a:t>.  Delegates voted to open clubs outside the United States and Canada.</a:t>
            </a:r>
            <a:endParaRPr lang="en-US" sz="2000" dirty="0">
              <a:latin typeface="Myriad Pro" pitchFamily="34" charset="0"/>
            </a:endParaRPr>
          </a:p>
        </p:txBody>
      </p:sp>
      <p:sp>
        <p:nvSpPr>
          <p:cNvPr id="6" name="TextBox 5"/>
          <p:cNvSpPr txBox="1"/>
          <p:nvPr/>
        </p:nvSpPr>
        <p:spPr>
          <a:xfrm>
            <a:off x="6223000" y="2569170"/>
            <a:ext cx="2540000" cy="938719"/>
          </a:xfrm>
          <a:prstGeom prst="rect">
            <a:avLst/>
          </a:prstGeom>
          <a:noFill/>
        </p:spPr>
        <p:txBody>
          <a:bodyPr wrap="square" rtlCol="0">
            <a:spAutoFit/>
          </a:bodyPr>
          <a:lstStyle/>
          <a:p>
            <a:r>
              <a:rPr lang="en-US" sz="5500" dirty="0">
                <a:solidFill>
                  <a:schemeClr val="accent1">
                    <a:lumMod val="50000"/>
                  </a:schemeClr>
                </a:solidFill>
                <a:latin typeface="Myriad Pro" pitchFamily="34" charset="0"/>
              </a:rPr>
              <a:t>1960s</a:t>
            </a:r>
            <a:endParaRPr lang="en-US" sz="5500" dirty="0">
              <a:solidFill>
                <a:schemeClr val="accent1">
                  <a:lumMod val="50000"/>
                </a:schemeClr>
              </a:solidFill>
              <a:latin typeface="Myriad Pro" pitchFamily="34" charset="0"/>
            </a:endParaRPr>
          </a:p>
        </p:txBody>
      </p:sp>
    </p:spTree>
    <p:extLst>
      <p:ext uri="{BB962C8B-B14F-4D97-AF65-F5344CB8AC3E}">
        <p14:creationId xmlns:p14="http://schemas.microsoft.com/office/powerpoint/2010/main" val="40068803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M:\MacFiles\TO MORGAN\PICTURE HISTORY\KI PictureHistory bkgrd.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15362" name="Picture 2" descr="M:\Photo Libraries\KIWANIS\Historical\Slideshow photos\Mss78_Image_ChapterEvents1963__GiveAHappyXmas.tif"/>
          <p:cNvPicPr>
            <a:picLocks noChangeAspect="1" noChangeArrowheads="1"/>
          </p:cNvPicPr>
          <p:nvPr/>
        </p:nvPicPr>
        <p:blipFill>
          <a:blip r:embed="rId3" cstate="print"/>
          <a:srcRect/>
          <a:stretch>
            <a:fillRect/>
          </a:stretch>
        </p:blipFill>
        <p:spPr bwMode="auto">
          <a:xfrm>
            <a:off x="317500" y="508000"/>
            <a:ext cx="6858000" cy="5522963"/>
          </a:xfrm>
          <a:prstGeom prst="rect">
            <a:avLst/>
          </a:prstGeom>
          <a:noFill/>
        </p:spPr>
      </p:pic>
      <p:sp>
        <p:nvSpPr>
          <p:cNvPr id="4" name="Rectangle 3"/>
          <p:cNvSpPr/>
          <p:nvPr/>
        </p:nvSpPr>
        <p:spPr>
          <a:xfrm>
            <a:off x="7302500" y="3619500"/>
            <a:ext cx="3873500" cy="1631216"/>
          </a:xfrm>
          <a:prstGeom prst="rect">
            <a:avLst/>
          </a:prstGeom>
        </p:spPr>
        <p:txBody>
          <a:bodyPr wrap="square">
            <a:spAutoFit/>
          </a:bodyPr>
          <a:lstStyle/>
          <a:p>
            <a:r>
              <a:rPr lang="en-US" sz="2000" dirty="0">
                <a:latin typeface="Myriad Pro" pitchFamily="34" charset="0"/>
              </a:rPr>
              <a:t>A long-standing holiday tradition, Pittsburgh, Pennsylvania, USA, </a:t>
            </a:r>
            <a:r>
              <a:rPr lang="en-US" sz="2000" dirty="0" err="1">
                <a:latin typeface="Myriad Pro" pitchFamily="34" charset="0"/>
              </a:rPr>
              <a:t>Kiwanians</a:t>
            </a:r>
            <a:r>
              <a:rPr lang="en-US" sz="2000" dirty="0">
                <a:latin typeface="Myriad Pro" pitchFamily="34" charset="0"/>
              </a:rPr>
              <a:t> ring bells for the Salvation Army annual kettle collection.</a:t>
            </a:r>
            <a:endParaRPr lang="en-US" sz="2000" dirty="0">
              <a:latin typeface="Myriad Pro" pitchFamily="34" charset="0"/>
            </a:endParaRPr>
          </a:p>
        </p:txBody>
      </p:sp>
      <p:sp>
        <p:nvSpPr>
          <p:cNvPr id="5" name="TextBox 4"/>
          <p:cNvSpPr txBox="1"/>
          <p:nvPr/>
        </p:nvSpPr>
        <p:spPr>
          <a:xfrm>
            <a:off x="7556500" y="2569170"/>
            <a:ext cx="2540000" cy="938719"/>
          </a:xfrm>
          <a:prstGeom prst="rect">
            <a:avLst/>
          </a:prstGeom>
          <a:noFill/>
        </p:spPr>
        <p:txBody>
          <a:bodyPr wrap="square" rtlCol="0">
            <a:spAutoFit/>
          </a:bodyPr>
          <a:lstStyle/>
          <a:p>
            <a:r>
              <a:rPr lang="en-US" sz="5500" dirty="0">
                <a:solidFill>
                  <a:schemeClr val="accent1">
                    <a:lumMod val="50000"/>
                  </a:schemeClr>
                </a:solidFill>
                <a:latin typeface="Myriad Pro" pitchFamily="34" charset="0"/>
              </a:rPr>
              <a:t>1960s</a:t>
            </a:r>
            <a:endParaRPr lang="en-US" sz="5500" dirty="0">
              <a:solidFill>
                <a:schemeClr val="accent1">
                  <a:lumMod val="50000"/>
                </a:schemeClr>
              </a:solidFill>
              <a:latin typeface="Myriad Pro" pitchFamily="34" charset="0"/>
            </a:endParaRPr>
          </a:p>
        </p:txBody>
      </p:sp>
    </p:spTree>
    <p:extLst>
      <p:ext uri="{BB962C8B-B14F-4D97-AF65-F5344CB8AC3E}">
        <p14:creationId xmlns:p14="http://schemas.microsoft.com/office/powerpoint/2010/main" val="16099282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M:\MacFiles\TO MORGAN\PICTURE HISTORY\KI PictureHistory bkgrd.jpg"/>
          <p:cNvPicPr>
            <a:picLocks noChangeAspect="1" noChangeArrowheads="1"/>
          </p:cNvPicPr>
          <p:nvPr/>
        </p:nvPicPr>
        <p:blipFill>
          <a:blip r:embed="rId2" cstate="print"/>
          <a:srcRect/>
          <a:stretch>
            <a:fillRect/>
          </a:stretch>
        </p:blipFill>
        <p:spPr bwMode="auto">
          <a:xfrm>
            <a:off x="0" y="-127000"/>
            <a:ext cx="12192000" cy="6858000"/>
          </a:xfrm>
          <a:prstGeom prst="rect">
            <a:avLst/>
          </a:prstGeom>
          <a:noFill/>
        </p:spPr>
      </p:pic>
      <p:sp>
        <p:nvSpPr>
          <p:cNvPr id="4" name="Rectangle 3"/>
          <p:cNvSpPr/>
          <p:nvPr/>
        </p:nvSpPr>
        <p:spPr>
          <a:xfrm>
            <a:off x="7556500" y="3492500"/>
            <a:ext cx="3619500" cy="400110"/>
          </a:xfrm>
          <a:prstGeom prst="rect">
            <a:avLst/>
          </a:prstGeom>
        </p:spPr>
        <p:txBody>
          <a:bodyPr wrap="square">
            <a:spAutoFit/>
          </a:bodyPr>
          <a:lstStyle/>
          <a:p>
            <a:endParaRPr lang="en-US" sz="2000" dirty="0">
              <a:solidFill>
                <a:schemeClr val="bg1"/>
              </a:solidFill>
              <a:latin typeface="Myriad Pro" pitchFamily="34" charset="0"/>
            </a:endParaRPr>
          </a:p>
        </p:txBody>
      </p:sp>
      <p:sp>
        <p:nvSpPr>
          <p:cNvPr id="3" name="TextBox 2"/>
          <p:cNvSpPr txBox="1"/>
          <p:nvPr/>
        </p:nvSpPr>
        <p:spPr>
          <a:xfrm>
            <a:off x="5715000" y="3487738"/>
            <a:ext cx="5080000" cy="425822"/>
          </a:xfrm>
          <a:prstGeom prst="rect">
            <a:avLst/>
          </a:prstGeom>
          <a:noFill/>
        </p:spPr>
        <p:txBody>
          <a:bodyPr wrap="square" rtlCol="0">
            <a:spAutoFit/>
          </a:bodyPr>
          <a:lstStyle/>
          <a:p>
            <a:endParaRPr lang="en-US" sz="2167" dirty="0">
              <a:solidFill>
                <a:schemeClr val="bg1"/>
              </a:solidFill>
            </a:endParaRPr>
          </a:p>
        </p:txBody>
      </p:sp>
      <p:sp>
        <p:nvSpPr>
          <p:cNvPr id="5" name="TextBox 4"/>
          <p:cNvSpPr txBox="1"/>
          <p:nvPr/>
        </p:nvSpPr>
        <p:spPr>
          <a:xfrm>
            <a:off x="7937500" y="2569170"/>
            <a:ext cx="2540000" cy="938719"/>
          </a:xfrm>
          <a:prstGeom prst="rect">
            <a:avLst/>
          </a:prstGeom>
          <a:noFill/>
        </p:spPr>
        <p:txBody>
          <a:bodyPr wrap="square" rtlCol="0">
            <a:spAutoFit/>
          </a:bodyPr>
          <a:lstStyle/>
          <a:p>
            <a:r>
              <a:rPr lang="en-US" sz="5500" dirty="0">
                <a:solidFill>
                  <a:schemeClr val="accent1">
                    <a:lumMod val="50000"/>
                  </a:schemeClr>
                </a:solidFill>
                <a:latin typeface="Myriad Pro" pitchFamily="34" charset="0"/>
              </a:rPr>
              <a:t>1960s</a:t>
            </a:r>
            <a:endParaRPr lang="en-US" sz="5500" dirty="0">
              <a:solidFill>
                <a:schemeClr val="accent1">
                  <a:lumMod val="50000"/>
                </a:schemeClr>
              </a:solidFill>
              <a:latin typeface="Myriad Pro" pitchFamily="34" charset="0"/>
            </a:endParaRPr>
          </a:p>
        </p:txBody>
      </p:sp>
      <p:sp>
        <p:nvSpPr>
          <p:cNvPr id="2" name="TextBox 1"/>
          <p:cNvSpPr txBox="1"/>
          <p:nvPr/>
        </p:nvSpPr>
        <p:spPr>
          <a:xfrm>
            <a:off x="6858001" y="3492500"/>
            <a:ext cx="4221799" cy="784830"/>
          </a:xfrm>
          <a:prstGeom prst="rect">
            <a:avLst/>
          </a:prstGeom>
          <a:noFill/>
        </p:spPr>
        <p:txBody>
          <a:bodyPr wrap="square" rtlCol="0">
            <a:spAutoFit/>
          </a:bodyPr>
          <a:lstStyle/>
          <a:p>
            <a:r>
              <a:rPr lang="en-US" sz="1500" dirty="0"/>
              <a:t>February 25, 1963.   The first Kiwanis Club in Europe is organized, in Vienna, Austria.  In 1968 Kiwanis International Europe is formed.</a:t>
            </a:r>
            <a:endParaRPr lang="en-US" sz="2167"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99" y="392443"/>
            <a:ext cx="6588743" cy="4941557"/>
          </a:xfrm>
          <a:prstGeom prst="rect">
            <a:avLst/>
          </a:prstGeom>
        </p:spPr>
      </p:pic>
    </p:spTree>
    <p:extLst>
      <p:ext uri="{BB962C8B-B14F-4D97-AF65-F5344CB8AC3E}">
        <p14:creationId xmlns:p14="http://schemas.microsoft.com/office/powerpoint/2010/main" val="33832653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M:\MacFiles\TO MORGAN\PICTURE HISTORY\KI PictureHistory bkgrd.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5122" name="Picture 2" descr="M:\Photo Libraries\KIWANIS\Historical\Slideshow photos\1964 Japan Club 5.jpg"/>
          <p:cNvPicPr>
            <a:picLocks noChangeAspect="1" noChangeArrowheads="1"/>
          </p:cNvPicPr>
          <p:nvPr/>
        </p:nvPicPr>
        <p:blipFill>
          <a:blip r:embed="rId3" cstate="print"/>
          <a:srcRect/>
          <a:stretch>
            <a:fillRect/>
          </a:stretch>
        </p:blipFill>
        <p:spPr bwMode="auto">
          <a:xfrm>
            <a:off x="825500" y="1206501"/>
            <a:ext cx="6834103" cy="4436219"/>
          </a:xfrm>
          <a:prstGeom prst="rect">
            <a:avLst/>
          </a:prstGeom>
          <a:noFill/>
        </p:spPr>
      </p:pic>
      <p:sp>
        <p:nvSpPr>
          <p:cNvPr id="4" name="Rectangle 3"/>
          <p:cNvSpPr/>
          <p:nvPr/>
        </p:nvSpPr>
        <p:spPr>
          <a:xfrm>
            <a:off x="7747000" y="3619500"/>
            <a:ext cx="3429000" cy="1631216"/>
          </a:xfrm>
          <a:prstGeom prst="rect">
            <a:avLst/>
          </a:prstGeom>
        </p:spPr>
        <p:txBody>
          <a:bodyPr wrap="square">
            <a:spAutoFit/>
          </a:bodyPr>
          <a:lstStyle/>
          <a:p>
            <a:r>
              <a:rPr lang="en-US" sz="2000" dirty="0">
                <a:latin typeface="Myriad Pro" pitchFamily="34" charset="0"/>
              </a:rPr>
              <a:t>Photographers capture the 1964 arrival of North American </a:t>
            </a:r>
            <a:r>
              <a:rPr lang="en-US" sz="2000" dirty="0">
                <a:latin typeface="Myriad Pro" pitchFamily="34" charset="0"/>
              </a:rPr>
              <a:t>guests </a:t>
            </a:r>
            <a:r>
              <a:rPr lang="en-US" sz="2000" dirty="0">
                <a:latin typeface="Myriad Pro" pitchFamily="34" charset="0"/>
              </a:rPr>
              <a:t>for the chartering of Kiwanis' first</a:t>
            </a:r>
            <a:r>
              <a:rPr lang="en-US" sz="2000" strike="dblStrike" dirty="0">
                <a:latin typeface="Myriad Pro" pitchFamily="34" charset="0"/>
              </a:rPr>
              <a:t> </a:t>
            </a:r>
            <a:r>
              <a:rPr lang="en-US" sz="2000" dirty="0">
                <a:latin typeface="Myriad Pro" pitchFamily="34" charset="0"/>
              </a:rPr>
              <a:t>club in Asia: Tokyo, Japan.</a:t>
            </a:r>
          </a:p>
        </p:txBody>
      </p:sp>
      <p:sp>
        <p:nvSpPr>
          <p:cNvPr id="5" name="TextBox 4"/>
          <p:cNvSpPr txBox="1"/>
          <p:nvPr/>
        </p:nvSpPr>
        <p:spPr>
          <a:xfrm>
            <a:off x="7747000" y="2569170"/>
            <a:ext cx="2540000" cy="938719"/>
          </a:xfrm>
          <a:prstGeom prst="rect">
            <a:avLst/>
          </a:prstGeom>
          <a:noFill/>
        </p:spPr>
        <p:txBody>
          <a:bodyPr wrap="square" rtlCol="0">
            <a:spAutoFit/>
          </a:bodyPr>
          <a:lstStyle/>
          <a:p>
            <a:r>
              <a:rPr lang="en-US" sz="5500" dirty="0">
                <a:solidFill>
                  <a:schemeClr val="accent1">
                    <a:lumMod val="50000"/>
                  </a:schemeClr>
                </a:solidFill>
                <a:latin typeface="Myriad Pro" pitchFamily="34" charset="0"/>
              </a:rPr>
              <a:t>1960s</a:t>
            </a:r>
            <a:endParaRPr lang="en-US" sz="5500" dirty="0">
              <a:solidFill>
                <a:schemeClr val="accent1">
                  <a:lumMod val="50000"/>
                </a:schemeClr>
              </a:solidFill>
              <a:latin typeface="Myriad Pro" pitchFamily="34" charset="0"/>
            </a:endParaRPr>
          </a:p>
        </p:txBody>
      </p:sp>
    </p:spTree>
    <p:extLst>
      <p:ext uri="{BB962C8B-B14F-4D97-AF65-F5344CB8AC3E}">
        <p14:creationId xmlns:p14="http://schemas.microsoft.com/office/powerpoint/2010/main" val="3807092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M:\MacFiles\TO MORGAN\PICTURE HISTORY\KI PictureHistory bkgrd.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5122" name="Picture 2" descr="M:\Photo Libraries\KIWANIS\Historical\Slideshow photos\Mss78_Image_ChapterEvents_1965_ConcessionStand.tif"/>
          <p:cNvPicPr>
            <a:picLocks noChangeAspect="1" noChangeArrowheads="1"/>
          </p:cNvPicPr>
          <p:nvPr/>
        </p:nvPicPr>
        <p:blipFill>
          <a:blip r:embed="rId3" cstate="print"/>
          <a:srcRect/>
          <a:stretch>
            <a:fillRect/>
          </a:stretch>
        </p:blipFill>
        <p:spPr bwMode="auto">
          <a:xfrm>
            <a:off x="698500" y="952500"/>
            <a:ext cx="6286500" cy="4974516"/>
          </a:xfrm>
          <a:prstGeom prst="rect">
            <a:avLst/>
          </a:prstGeom>
          <a:noFill/>
        </p:spPr>
      </p:pic>
      <p:sp>
        <p:nvSpPr>
          <p:cNvPr id="4" name="Rectangle 3"/>
          <p:cNvSpPr/>
          <p:nvPr/>
        </p:nvSpPr>
        <p:spPr>
          <a:xfrm>
            <a:off x="7112000" y="3556000"/>
            <a:ext cx="4127500" cy="1938992"/>
          </a:xfrm>
          <a:prstGeom prst="rect">
            <a:avLst/>
          </a:prstGeom>
        </p:spPr>
        <p:txBody>
          <a:bodyPr wrap="square">
            <a:spAutoFit/>
          </a:bodyPr>
          <a:lstStyle/>
          <a:p>
            <a:r>
              <a:rPr lang="en-US" sz="2000" dirty="0">
                <a:latin typeface="Myriad Pro" pitchFamily="34" charset="0"/>
              </a:rPr>
              <a:t>A two-day horse show--organized by the Sparta, New Jersey, USA, Kiwanis Club--draws more than 200 entries and earned a profit of more than US $900 in the mid 1960s.</a:t>
            </a:r>
            <a:endParaRPr lang="en-US" sz="2000" dirty="0">
              <a:latin typeface="Myriad Pro" pitchFamily="34" charset="0"/>
            </a:endParaRPr>
          </a:p>
        </p:txBody>
      </p:sp>
      <p:sp>
        <p:nvSpPr>
          <p:cNvPr id="5" name="TextBox 4"/>
          <p:cNvSpPr txBox="1"/>
          <p:nvPr/>
        </p:nvSpPr>
        <p:spPr>
          <a:xfrm>
            <a:off x="7112000" y="2569170"/>
            <a:ext cx="2540000" cy="938719"/>
          </a:xfrm>
          <a:prstGeom prst="rect">
            <a:avLst/>
          </a:prstGeom>
          <a:noFill/>
        </p:spPr>
        <p:txBody>
          <a:bodyPr wrap="square" rtlCol="0">
            <a:spAutoFit/>
          </a:bodyPr>
          <a:lstStyle/>
          <a:p>
            <a:r>
              <a:rPr lang="en-US" sz="5500" dirty="0">
                <a:solidFill>
                  <a:schemeClr val="accent1">
                    <a:lumMod val="50000"/>
                  </a:schemeClr>
                </a:solidFill>
                <a:latin typeface="Myriad Pro" pitchFamily="34" charset="0"/>
              </a:rPr>
              <a:t>1960s</a:t>
            </a:r>
            <a:endParaRPr lang="en-US" sz="5500" dirty="0">
              <a:solidFill>
                <a:schemeClr val="accent1">
                  <a:lumMod val="50000"/>
                </a:schemeClr>
              </a:solidFill>
              <a:latin typeface="Myriad Pro" pitchFamily="34" charset="0"/>
            </a:endParaRPr>
          </a:p>
        </p:txBody>
      </p:sp>
    </p:spTree>
    <p:extLst>
      <p:ext uri="{BB962C8B-B14F-4D97-AF65-F5344CB8AC3E}">
        <p14:creationId xmlns:p14="http://schemas.microsoft.com/office/powerpoint/2010/main" val="11116107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M:\MacFiles\TO MORGAN\PICTURE HISTORY\KI PictureHistory bkgrd.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16386" name="Picture 2" descr="M:\Photo Libraries\KIWANIS\Historical\Slideshow photos\Peanut Girls.tiff"/>
          <p:cNvPicPr>
            <a:picLocks noChangeAspect="1" noChangeArrowheads="1"/>
          </p:cNvPicPr>
          <p:nvPr/>
        </p:nvPicPr>
        <p:blipFill>
          <a:blip r:embed="rId3" cstate="print"/>
          <a:srcRect/>
          <a:stretch>
            <a:fillRect/>
          </a:stretch>
        </p:blipFill>
        <p:spPr bwMode="auto">
          <a:xfrm>
            <a:off x="1778000" y="508000"/>
            <a:ext cx="4610365" cy="5758218"/>
          </a:xfrm>
          <a:prstGeom prst="rect">
            <a:avLst/>
          </a:prstGeom>
          <a:noFill/>
        </p:spPr>
      </p:pic>
      <p:sp>
        <p:nvSpPr>
          <p:cNvPr id="4" name="Rectangle 3"/>
          <p:cNvSpPr/>
          <p:nvPr/>
        </p:nvSpPr>
        <p:spPr>
          <a:xfrm>
            <a:off x="6477000" y="3683000"/>
            <a:ext cx="4699000" cy="1631216"/>
          </a:xfrm>
          <a:prstGeom prst="rect">
            <a:avLst/>
          </a:prstGeom>
        </p:spPr>
        <p:txBody>
          <a:bodyPr wrap="square">
            <a:spAutoFit/>
          </a:bodyPr>
          <a:lstStyle/>
          <a:p>
            <a:r>
              <a:rPr lang="en-US" sz="2000" dirty="0">
                <a:latin typeface="Myriad Pro" pitchFamily="34" charset="0"/>
              </a:rPr>
              <a:t>Little Miss Peanut pageants were organized to promote Kiwanis peanut fundraisers. Among the winners is Andrea </a:t>
            </a:r>
            <a:r>
              <a:rPr lang="en-US" sz="2000" dirty="0" err="1">
                <a:latin typeface="Myriad Pro" pitchFamily="34" charset="0"/>
              </a:rPr>
              <a:t>McArdle</a:t>
            </a:r>
            <a:r>
              <a:rPr lang="en-US" sz="2000" dirty="0">
                <a:latin typeface="Myriad Pro" pitchFamily="34" charset="0"/>
              </a:rPr>
              <a:t>, Broadway's original "Annie."</a:t>
            </a:r>
            <a:endParaRPr lang="en-US" sz="2000" dirty="0">
              <a:latin typeface="Myriad Pro" pitchFamily="34" charset="0"/>
            </a:endParaRPr>
          </a:p>
        </p:txBody>
      </p:sp>
      <p:sp>
        <p:nvSpPr>
          <p:cNvPr id="5" name="TextBox 4"/>
          <p:cNvSpPr txBox="1"/>
          <p:nvPr/>
        </p:nvSpPr>
        <p:spPr>
          <a:xfrm>
            <a:off x="6477000" y="2569170"/>
            <a:ext cx="2540000" cy="938719"/>
          </a:xfrm>
          <a:prstGeom prst="rect">
            <a:avLst/>
          </a:prstGeom>
          <a:noFill/>
        </p:spPr>
        <p:txBody>
          <a:bodyPr wrap="square" rtlCol="0">
            <a:spAutoFit/>
          </a:bodyPr>
          <a:lstStyle/>
          <a:p>
            <a:r>
              <a:rPr lang="en-US" sz="5500" dirty="0">
                <a:solidFill>
                  <a:schemeClr val="accent1">
                    <a:lumMod val="50000"/>
                  </a:schemeClr>
                </a:solidFill>
                <a:latin typeface="Myriad Pro" pitchFamily="34" charset="0"/>
              </a:rPr>
              <a:t>1960s</a:t>
            </a:r>
            <a:endParaRPr lang="en-US" sz="5500" dirty="0">
              <a:solidFill>
                <a:schemeClr val="accent1">
                  <a:lumMod val="50000"/>
                </a:schemeClr>
              </a:solidFill>
              <a:latin typeface="Myriad Pro" pitchFamily="34" charset="0"/>
            </a:endParaRPr>
          </a:p>
        </p:txBody>
      </p:sp>
    </p:spTree>
    <p:extLst>
      <p:ext uri="{BB962C8B-B14F-4D97-AF65-F5344CB8AC3E}">
        <p14:creationId xmlns:p14="http://schemas.microsoft.com/office/powerpoint/2010/main" val="10024365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MacFiles\TO MORGAN\PICTURE HISTORY\KI PictureHistory Title.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34501686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456</Words>
  <Application>Microsoft Office PowerPoint</Application>
  <PresentationFormat>Widescreen</PresentationFormat>
  <Paragraphs>34</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Myriad Pro</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Carlos</dc:creator>
  <cp:lastModifiedBy>John Carlos</cp:lastModifiedBy>
  <cp:revision>1</cp:revision>
  <dcterms:created xsi:type="dcterms:W3CDTF">2018-03-07T15:56:21Z</dcterms:created>
  <dcterms:modified xsi:type="dcterms:W3CDTF">2018-03-07T15:56:50Z</dcterms:modified>
</cp:coreProperties>
</file>