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59"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74EF"/>
    <a:srgbClr val="1628D0"/>
    <a:srgbClr val="4E5DEC"/>
    <a:srgbClr val="323494"/>
    <a:srgbClr val="FFE4BD"/>
    <a:srgbClr val="FFEED5"/>
    <a:srgbClr val="FFF1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0" d="100"/>
          <a:sy n="80" d="100"/>
        </p:scale>
        <p:origin x="82" y="4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43BDE1-324D-4F37-B263-A90F0083CF56}" type="datetimeFigureOut">
              <a:rPr lang="en-US" smtClean="0"/>
              <a:t>3/7/2018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4575AC-4E87-460A-AD2C-3F46029A0755}" type="slidenum">
              <a:rPr lang="en-US" smtClean="0"/>
              <a:t>‹#›</a:t>
            </a:fld>
            <a:endParaRPr lang="en-US"/>
          </a:p>
        </p:txBody>
      </p:sp>
    </p:spTree>
    <p:extLst>
      <p:ext uri="{BB962C8B-B14F-4D97-AF65-F5344CB8AC3E}">
        <p14:creationId xmlns:p14="http://schemas.microsoft.com/office/powerpoint/2010/main" val="3925607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KIWANIS HISTORY</a:t>
            </a:r>
          </a:p>
          <a:p>
            <a:r>
              <a:rPr lang="en-US" dirty="0" smtClean="0"/>
              <a:t>IN PICTURES</a:t>
            </a:r>
            <a:endParaRPr lang="en-US" dirty="0"/>
          </a:p>
        </p:txBody>
      </p:sp>
      <p:sp>
        <p:nvSpPr>
          <p:cNvPr id="4" name="Slide Number Placeholder 3"/>
          <p:cNvSpPr>
            <a:spLocks noGrp="1"/>
          </p:cNvSpPr>
          <p:nvPr>
            <p:ph type="sldNum" sz="quarter" idx="10"/>
          </p:nvPr>
        </p:nvSpPr>
        <p:spPr/>
        <p:txBody>
          <a:bodyPr/>
          <a:lstStyle/>
          <a:p>
            <a:fld id="{F3D85EEB-469F-49BC-9B05-C5ADAEE80CD5}" type="slidenum">
              <a:rPr lang="en-US" smtClean="0"/>
              <a:pPr/>
              <a:t>1</a:t>
            </a:fld>
            <a:endParaRPr lang="en-US" dirty="0"/>
          </a:p>
        </p:txBody>
      </p:sp>
    </p:spTree>
    <p:extLst>
      <p:ext uri="{BB962C8B-B14F-4D97-AF65-F5344CB8AC3E}">
        <p14:creationId xmlns:p14="http://schemas.microsoft.com/office/powerpoint/2010/main" val="3720717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KIWANIS HISTORY</a:t>
            </a:r>
          </a:p>
          <a:p>
            <a:r>
              <a:rPr lang="en-US" dirty="0" smtClean="0"/>
              <a:t>IN PICTURES</a:t>
            </a:r>
            <a:endParaRPr lang="en-US" dirty="0"/>
          </a:p>
        </p:txBody>
      </p:sp>
      <p:sp>
        <p:nvSpPr>
          <p:cNvPr id="4" name="Slide Number Placeholder 3"/>
          <p:cNvSpPr>
            <a:spLocks noGrp="1"/>
          </p:cNvSpPr>
          <p:nvPr>
            <p:ph type="sldNum" sz="quarter" idx="10"/>
          </p:nvPr>
        </p:nvSpPr>
        <p:spPr/>
        <p:txBody>
          <a:bodyPr/>
          <a:lstStyle/>
          <a:p>
            <a:fld id="{F3D85EEB-469F-49BC-9B05-C5ADAEE80CD5}" type="slidenum">
              <a:rPr lang="en-US" smtClean="0"/>
              <a:pPr/>
              <a:t>8</a:t>
            </a:fld>
            <a:endParaRPr lang="en-US"/>
          </a:p>
        </p:txBody>
      </p:sp>
    </p:spTree>
    <p:extLst>
      <p:ext uri="{BB962C8B-B14F-4D97-AF65-F5344CB8AC3E}">
        <p14:creationId xmlns:p14="http://schemas.microsoft.com/office/powerpoint/2010/main" val="1116783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D85EEB-469F-49BC-9B05-C5ADAEE80CD5}" type="slidenum">
              <a:rPr lang="en-US" smtClean="0"/>
              <a:pPr/>
              <a:t>12</a:t>
            </a:fld>
            <a:endParaRPr lang="en-US"/>
          </a:p>
        </p:txBody>
      </p:sp>
    </p:spTree>
    <p:extLst>
      <p:ext uri="{BB962C8B-B14F-4D97-AF65-F5344CB8AC3E}">
        <p14:creationId xmlns:p14="http://schemas.microsoft.com/office/powerpoint/2010/main" val="571266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D85EEB-469F-49BC-9B05-C5ADAEE80CD5}" type="slidenum">
              <a:rPr lang="en-US" smtClean="0"/>
              <a:pPr/>
              <a:t>15</a:t>
            </a:fld>
            <a:endParaRPr lang="en-US"/>
          </a:p>
        </p:txBody>
      </p:sp>
    </p:spTree>
    <p:extLst>
      <p:ext uri="{BB962C8B-B14F-4D97-AF65-F5344CB8AC3E}">
        <p14:creationId xmlns:p14="http://schemas.microsoft.com/office/powerpoint/2010/main" val="781491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D85EEB-469F-49BC-9B05-C5ADAEE80CD5}" type="slidenum">
              <a:rPr lang="en-US" smtClean="0"/>
              <a:pPr/>
              <a:t>17</a:t>
            </a:fld>
            <a:endParaRPr lang="en-US"/>
          </a:p>
        </p:txBody>
      </p:sp>
    </p:spTree>
    <p:extLst>
      <p:ext uri="{BB962C8B-B14F-4D97-AF65-F5344CB8AC3E}">
        <p14:creationId xmlns:p14="http://schemas.microsoft.com/office/powerpoint/2010/main" val="2441669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D85EEB-469F-49BC-9B05-C5ADAEE80CD5}" type="slidenum">
              <a:rPr lang="en-US" smtClean="0"/>
              <a:pPr/>
              <a:t>18</a:t>
            </a:fld>
            <a:endParaRPr lang="en-US"/>
          </a:p>
        </p:txBody>
      </p:sp>
    </p:spTree>
    <p:extLst>
      <p:ext uri="{BB962C8B-B14F-4D97-AF65-F5344CB8AC3E}">
        <p14:creationId xmlns:p14="http://schemas.microsoft.com/office/powerpoint/2010/main" val="2134916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75A270-88CF-4CF3-A684-54648992F8BE}"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C49DD-03CA-4B04-A654-CBFBF3BB2CA3}" type="slidenum">
              <a:rPr lang="en-US" smtClean="0"/>
              <a:t>‹#›</a:t>
            </a:fld>
            <a:endParaRPr lang="en-US"/>
          </a:p>
        </p:txBody>
      </p:sp>
    </p:spTree>
    <p:extLst>
      <p:ext uri="{BB962C8B-B14F-4D97-AF65-F5344CB8AC3E}">
        <p14:creationId xmlns:p14="http://schemas.microsoft.com/office/powerpoint/2010/main" val="84679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75A270-88CF-4CF3-A684-54648992F8BE}"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C49DD-03CA-4B04-A654-CBFBF3BB2CA3}" type="slidenum">
              <a:rPr lang="en-US" smtClean="0"/>
              <a:t>‹#›</a:t>
            </a:fld>
            <a:endParaRPr lang="en-US"/>
          </a:p>
        </p:txBody>
      </p:sp>
    </p:spTree>
    <p:extLst>
      <p:ext uri="{BB962C8B-B14F-4D97-AF65-F5344CB8AC3E}">
        <p14:creationId xmlns:p14="http://schemas.microsoft.com/office/powerpoint/2010/main" val="1470302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75A270-88CF-4CF3-A684-54648992F8BE}"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C49DD-03CA-4B04-A654-CBFBF3BB2CA3}" type="slidenum">
              <a:rPr lang="en-US" smtClean="0"/>
              <a:t>‹#›</a:t>
            </a:fld>
            <a:endParaRPr lang="en-US"/>
          </a:p>
        </p:txBody>
      </p:sp>
    </p:spTree>
    <p:extLst>
      <p:ext uri="{BB962C8B-B14F-4D97-AF65-F5344CB8AC3E}">
        <p14:creationId xmlns:p14="http://schemas.microsoft.com/office/powerpoint/2010/main" val="2963918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75A270-88CF-4CF3-A684-54648992F8BE}"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C49DD-03CA-4B04-A654-CBFBF3BB2CA3}" type="slidenum">
              <a:rPr lang="en-US" smtClean="0"/>
              <a:t>‹#›</a:t>
            </a:fld>
            <a:endParaRPr lang="en-US"/>
          </a:p>
        </p:txBody>
      </p:sp>
    </p:spTree>
    <p:extLst>
      <p:ext uri="{BB962C8B-B14F-4D97-AF65-F5344CB8AC3E}">
        <p14:creationId xmlns:p14="http://schemas.microsoft.com/office/powerpoint/2010/main" val="129529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75A270-88CF-4CF3-A684-54648992F8BE}"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C49DD-03CA-4B04-A654-CBFBF3BB2CA3}" type="slidenum">
              <a:rPr lang="en-US" smtClean="0"/>
              <a:t>‹#›</a:t>
            </a:fld>
            <a:endParaRPr lang="en-US"/>
          </a:p>
        </p:txBody>
      </p:sp>
    </p:spTree>
    <p:extLst>
      <p:ext uri="{BB962C8B-B14F-4D97-AF65-F5344CB8AC3E}">
        <p14:creationId xmlns:p14="http://schemas.microsoft.com/office/powerpoint/2010/main" val="4138519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75A270-88CF-4CF3-A684-54648992F8BE}" type="datetimeFigureOut">
              <a:rPr lang="en-US" smtClean="0"/>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C49DD-03CA-4B04-A654-CBFBF3BB2CA3}" type="slidenum">
              <a:rPr lang="en-US" smtClean="0"/>
              <a:t>‹#›</a:t>
            </a:fld>
            <a:endParaRPr lang="en-US"/>
          </a:p>
        </p:txBody>
      </p:sp>
    </p:spTree>
    <p:extLst>
      <p:ext uri="{BB962C8B-B14F-4D97-AF65-F5344CB8AC3E}">
        <p14:creationId xmlns:p14="http://schemas.microsoft.com/office/powerpoint/2010/main" val="4233289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75A270-88CF-4CF3-A684-54648992F8BE}" type="datetimeFigureOut">
              <a:rPr lang="en-US" smtClean="0"/>
              <a:t>3/7/2018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C49DD-03CA-4B04-A654-CBFBF3BB2CA3}" type="slidenum">
              <a:rPr lang="en-US" smtClean="0"/>
              <a:t>‹#›</a:t>
            </a:fld>
            <a:endParaRPr lang="en-US"/>
          </a:p>
        </p:txBody>
      </p:sp>
    </p:spTree>
    <p:extLst>
      <p:ext uri="{BB962C8B-B14F-4D97-AF65-F5344CB8AC3E}">
        <p14:creationId xmlns:p14="http://schemas.microsoft.com/office/powerpoint/2010/main" val="3916924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75A270-88CF-4CF3-A684-54648992F8BE}" type="datetimeFigureOut">
              <a:rPr lang="en-US" smtClean="0"/>
              <a:t>3/7/2018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C49DD-03CA-4B04-A654-CBFBF3BB2CA3}" type="slidenum">
              <a:rPr lang="en-US" smtClean="0"/>
              <a:t>‹#›</a:t>
            </a:fld>
            <a:endParaRPr lang="en-US"/>
          </a:p>
        </p:txBody>
      </p:sp>
    </p:spTree>
    <p:extLst>
      <p:ext uri="{BB962C8B-B14F-4D97-AF65-F5344CB8AC3E}">
        <p14:creationId xmlns:p14="http://schemas.microsoft.com/office/powerpoint/2010/main" val="2732212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75A270-88CF-4CF3-A684-54648992F8BE}" type="datetimeFigureOut">
              <a:rPr lang="en-US" smtClean="0"/>
              <a:t>3/7/2018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C49DD-03CA-4B04-A654-CBFBF3BB2CA3}" type="slidenum">
              <a:rPr lang="en-US" smtClean="0"/>
              <a:t>‹#›</a:t>
            </a:fld>
            <a:endParaRPr lang="en-US"/>
          </a:p>
        </p:txBody>
      </p:sp>
    </p:spTree>
    <p:extLst>
      <p:ext uri="{BB962C8B-B14F-4D97-AF65-F5344CB8AC3E}">
        <p14:creationId xmlns:p14="http://schemas.microsoft.com/office/powerpoint/2010/main" val="1292538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75A270-88CF-4CF3-A684-54648992F8BE}" type="datetimeFigureOut">
              <a:rPr lang="en-US" smtClean="0"/>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C49DD-03CA-4B04-A654-CBFBF3BB2CA3}" type="slidenum">
              <a:rPr lang="en-US" smtClean="0"/>
              <a:t>‹#›</a:t>
            </a:fld>
            <a:endParaRPr lang="en-US"/>
          </a:p>
        </p:txBody>
      </p:sp>
    </p:spTree>
    <p:extLst>
      <p:ext uri="{BB962C8B-B14F-4D97-AF65-F5344CB8AC3E}">
        <p14:creationId xmlns:p14="http://schemas.microsoft.com/office/powerpoint/2010/main" val="2342238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75A270-88CF-4CF3-A684-54648992F8BE}" type="datetimeFigureOut">
              <a:rPr lang="en-US" smtClean="0"/>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C49DD-03CA-4B04-A654-CBFBF3BB2CA3}" type="slidenum">
              <a:rPr lang="en-US" smtClean="0"/>
              <a:t>‹#›</a:t>
            </a:fld>
            <a:endParaRPr lang="en-US"/>
          </a:p>
        </p:txBody>
      </p:sp>
    </p:spTree>
    <p:extLst>
      <p:ext uri="{BB962C8B-B14F-4D97-AF65-F5344CB8AC3E}">
        <p14:creationId xmlns:p14="http://schemas.microsoft.com/office/powerpoint/2010/main" val="1277981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75A270-88CF-4CF3-A684-54648992F8BE}" type="datetimeFigureOut">
              <a:rPr lang="en-US" smtClean="0"/>
              <a:t>3/7/2018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C49DD-03CA-4B04-A654-CBFBF3BB2CA3}" type="slidenum">
              <a:rPr lang="en-US" smtClean="0"/>
              <a:t>‹#›</a:t>
            </a:fld>
            <a:endParaRPr lang="en-US"/>
          </a:p>
        </p:txBody>
      </p:sp>
    </p:spTree>
    <p:extLst>
      <p:ext uri="{BB962C8B-B14F-4D97-AF65-F5344CB8AC3E}">
        <p14:creationId xmlns:p14="http://schemas.microsoft.com/office/powerpoint/2010/main" val="38141575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2" Type="http://schemas.openxmlformats.org/officeDocument/2006/relationships/hyperlink" Target="http://www.kiwanis.org/kiwanisone/about-us/kiwanis-objects/object-1"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www.kiwanis.org/kiwanisone/about-us/kiwanis-objects/object-2"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MacFiles\TO MORGAN\PICTURE HISTORY\KI PictureHistory Title.jpg"/>
          <p:cNvPicPr>
            <a:picLocks noChangeAspect="1" noChangeArrowheads="1"/>
          </p:cNvPicPr>
          <p:nvPr/>
        </p:nvPicPr>
        <p:blipFill>
          <a:blip r:embed="rId3" cstate="print"/>
          <a:srcRect/>
          <a:stretch>
            <a:fillRect/>
          </a:stretch>
        </p:blipFill>
        <p:spPr bwMode="auto">
          <a:xfrm>
            <a:off x="0" y="0"/>
            <a:ext cx="12192000" cy="6858000"/>
          </a:xfrm>
          <a:prstGeom prst="rect">
            <a:avLst/>
          </a:prstGeom>
          <a:noFill/>
        </p:spPr>
      </p:pic>
      <p:sp>
        <p:nvSpPr>
          <p:cNvPr id="2" name="TextBox 1"/>
          <p:cNvSpPr txBox="1"/>
          <p:nvPr/>
        </p:nvSpPr>
        <p:spPr>
          <a:xfrm>
            <a:off x="2251588" y="3269226"/>
            <a:ext cx="8091948" cy="1015663"/>
          </a:xfrm>
          <a:prstGeom prst="rect">
            <a:avLst/>
          </a:prstGeom>
          <a:noFill/>
        </p:spPr>
        <p:txBody>
          <a:bodyPr wrap="square" rtlCol="0">
            <a:spAutoFit/>
          </a:bodyPr>
          <a:lstStyle/>
          <a:p>
            <a:r>
              <a:rPr lang="en-US" sz="6000" kern="1200" dirty="0" smtClean="0">
                <a:solidFill>
                  <a:schemeClr val="tx1"/>
                </a:solidFill>
                <a:latin typeface="+mn-lt"/>
                <a:ea typeface="+mn-ea"/>
                <a:cs typeface="+mn-cs"/>
              </a:rPr>
              <a:t>Beginning Through 1920s</a:t>
            </a:r>
            <a:endParaRPr lang="en-US" sz="6000" kern="1200" dirty="0">
              <a:solidFill>
                <a:schemeClr val="tx1"/>
              </a:solidFill>
              <a:latin typeface="+mn-lt"/>
              <a:ea typeface="+mn-ea"/>
              <a:cs typeface="+mn-cs"/>
            </a:endParaRPr>
          </a:p>
        </p:txBody>
      </p:sp>
    </p:spTree>
    <p:extLst>
      <p:ext uri="{BB962C8B-B14F-4D97-AF65-F5344CB8AC3E}">
        <p14:creationId xmlns:p14="http://schemas.microsoft.com/office/powerpoint/2010/main" val="1946674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M:\MacFiles\TO MORGAN\PICTURE HISTORY\KI PictureHistory bkgrd.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6" name="Rectangle 5"/>
          <p:cNvSpPr/>
          <p:nvPr/>
        </p:nvSpPr>
        <p:spPr>
          <a:xfrm>
            <a:off x="5651500" y="3443500"/>
            <a:ext cx="5552440" cy="1938992"/>
          </a:xfrm>
          <a:prstGeom prst="rect">
            <a:avLst/>
          </a:prstGeom>
        </p:spPr>
        <p:txBody>
          <a:bodyPr wrap="square">
            <a:spAutoFit/>
          </a:bodyPr>
          <a:lstStyle/>
          <a:p>
            <a:r>
              <a:rPr lang="en-US" sz="2000" dirty="0">
                <a:latin typeface="Myriad Pro" pitchFamily="34" charset="0"/>
              </a:rPr>
              <a:t>1920:  28,500 members in 267 clubs.  Roe Fulkerson coins the motto “We Build”  saying Kiwanis clubs build communities.  In 1922 Toronto, Ontario hosted first convention outside of U.S.  By 1924, membership reached 90,000 in more than 1,200 clubs.</a:t>
            </a:r>
          </a:p>
        </p:txBody>
      </p:sp>
      <p:sp>
        <p:nvSpPr>
          <p:cNvPr id="5" name="TextBox 4"/>
          <p:cNvSpPr txBox="1"/>
          <p:nvPr/>
        </p:nvSpPr>
        <p:spPr>
          <a:xfrm>
            <a:off x="7937500" y="2569170"/>
            <a:ext cx="2540000" cy="938719"/>
          </a:xfrm>
          <a:prstGeom prst="rect">
            <a:avLst/>
          </a:prstGeom>
          <a:noFill/>
        </p:spPr>
        <p:txBody>
          <a:bodyPr wrap="square" rtlCol="0">
            <a:spAutoFit/>
          </a:bodyPr>
          <a:lstStyle/>
          <a:p>
            <a:r>
              <a:rPr lang="en-US" sz="5500" dirty="0">
                <a:solidFill>
                  <a:schemeClr val="accent1">
                    <a:lumMod val="50000"/>
                  </a:schemeClr>
                </a:solidFill>
                <a:latin typeface="Myriad Pro" pitchFamily="34" charset="0"/>
              </a:rPr>
              <a:t>1920s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762001"/>
            <a:ext cx="4374457" cy="4980529"/>
          </a:xfrm>
          <a:prstGeom prst="rect">
            <a:avLst/>
          </a:prstGeom>
        </p:spPr>
      </p:pic>
    </p:spTree>
    <p:extLst>
      <p:ext uri="{BB962C8B-B14F-4D97-AF65-F5344CB8AC3E}">
        <p14:creationId xmlns:p14="http://schemas.microsoft.com/office/powerpoint/2010/main" val="28341756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M:\MacFiles\TO MORGAN\PICTURE HISTORY\KI PictureHistory bkgrd.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pic>
        <p:nvPicPr>
          <p:cNvPr id="12290" name="Picture 2" descr="M:\Photo Libraries\KIWANIS\Historical\Slideshow photos\kiwanis police car.tif"/>
          <p:cNvPicPr>
            <a:picLocks noChangeAspect="1" noChangeArrowheads="1"/>
          </p:cNvPicPr>
          <p:nvPr/>
        </p:nvPicPr>
        <p:blipFill>
          <a:blip r:embed="rId3" cstate="print"/>
          <a:srcRect/>
          <a:stretch>
            <a:fillRect/>
          </a:stretch>
        </p:blipFill>
        <p:spPr bwMode="auto">
          <a:xfrm>
            <a:off x="698500" y="1841500"/>
            <a:ext cx="7531806" cy="3873500"/>
          </a:xfrm>
          <a:prstGeom prst="rect">
            <a:avLst/>
          </a:prstGeom>
          <a:noFill/>
        </p:spPr>
      </p:pic>
      <p:sp>
        <p:nvSpPr>
          <p:cNvPr id="4" name="Rectangle 3"/>
          <p:cNvSpPr/>
          <p:nvPr/>
        </p:nvSpPr>
        <p:spPr>
          <a:xfrm>
            <a:off x="8318500" y="3619500"/>
            <a:ext cx="2921000" cy="1631216"/>
          </a:xfrm>
          <a:prstGeom prst="rect">
            <a:avLst/>
          </a:prstGeom>
        </p:spPr>
        <p:txBody>
          <a:bodyPr wrap="square">
            <a:spAutoFit/>
          </a:bodyPr>
          <a:lstStyle/>
          <a:p>
            <a:r>
              <a:rPr lang="en-US" sz="2000" dirty="0">
                <a:latin typeface="Myriad Pro" pitchFamily="34" charset="0"/>
              </a:rPr>
              <a:t>Kiwanis clubs have a long history of providing transportation for police, fire and emergency departments.</a:t>
            </a:r>
          </a:p>
        </p:txBody>
      </p:sp>
      <p:sp>
        <p:nvSpPr>
          <p:cNvPr id="5" name="TextBox 4"/>
          <p:cNvSpPr txBox="1"/>
          <p:nvPr/>
        </p:nvSpPr>
        <p:spPr>
          <a:xfrm>
            <a:off x="8318500" y="2569170"/>
            <a:ext cx="2540000" cy="938719"/>
          </a:xfrm>
          <a:prstGeom prst="rect">
            <a:avLst/>
          </a:prstGeom>
          <a:noFill/>
        </p:spPr>
        <p:txBody>
          <a:bodyPr wrap="square" rtlCol="0">
            <a:spAutoFit/>
          </a:bodyPr>
          <a:lstStyle/>
          <a:p>
            <a:r>
              <a:rPr lang="en-US" sz="5500" dirty="0">
                <a:solidFill>
                  <a:schemeClr val="accent1">
                    <a:lumMod val="50000"/>
                  </a:schemeClr>
                </a:solidFill>
                <a:latin typeface="Myriad Pro" pitchFamily="34" charset="0"/>
              </a:rPr>
              <a:t>1920s</a:t>
            </a:r>
          </a:p>
        </p:txBody>
      </p:sp>
    </p:spTree>
    <p:extLst>
      <p:ext uri="{BB962C8B-B14F-4D97-AF65-F5344CB8AC3E}">
        <p14:creationId xmlns:p14="http://schemas.microsoft.com/office/powerpoint/2010/main" val="24426186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M:\MacFiles\TO MORGAN\PICTURE HISTORY\KI PictureHistory bkgrd.jpg"/>
          <p:cNvPicPr>
            <a:picLocks noChangeAspect="1" noChangeArrowheads="1"/>
          </p:cNvPicPr>
          <p:nvPr/>
        </p:nvPicPr>
        <p:blipFill>
          <a:blip r:embed="rId3" cstate="print"/>
          <a:srcRect/>
          <a:stretch>
            <a:fillRect/>
          </a:stretch>
        </p:blipFill>
        <p:spPr bwMode="auto">
          <a:xfrm>
            <a:off x="0" y="0"/>
            <a:ext cx="12192000" cy="6858000"/>
          </a:xfrm>
          <a:prstGeom prst="rect">
            <a:avLst/>
          </a:prstGeom>
          <a:noFill/>
        </p:spPr>
      </p:pic>
      <p:sp>
        <p:nvSpPr>
          <p:cNvPr id="5" name="TextBox 4"/>
          <p:cNvSpPr txBox="1"/>
          <p:nvPr/>
        </p:nvSpPr>
        <p:spPr>
          <a:xfrm>
            <a:off x="8318500" y="2569170"/>
            <a:ext cx="2540000" cy="938719"/>
          </a:xfrm>
          <a:prstGeom prst="rect">
            <a:avLst/>
          </a:prstGeom>
          <a:noFill/>
        </p:spPr>
        <p:txBody>
          <a:bodyPr wrap="square" rtlCol="0">
            <a:spAutoFit/>
          </a:bodyPr>
          <a:lstStyle/>
          <a:p>
            <a:r>
              <a:rPr lang="en-US" sz="5500" dirty="0">
                <a:solidFill>
                  <a:schemeClr val="accent1">
                    <a:lumMod val="50000"/>
                  </a:schemeClr>
                </a:solidFill>
                <a:latin typeface="Myriad Pro" pitchFamily="34" charset="0"/>
              </a:rPr>
              <a:t>1920s</a:t>
            </a:r>
          </a:p>
        </p:txBody>
      </p:sp>
      <p:sp>
        <p:nvSpPr>
          <p:cNvPr id="2" name="TextBox 1"/>
          <p:cNvSpPr txBox="1"/>
          <p:nvPr/>
        </p:nvSpPr>
        <p:spPr>
          <a:xfrm>
            <a:off x="5556250" y="3429000"/>
            <a:ext cx="5810250" cy="2118593"/>
          </a:xfrm>
          <a:prstGeom prst="rect">
            <a:avLst/>
          </a:prstGeom>
          <a:noFill/>
        </p:spPr>
        <p:txBody>
          <a:bodyPr wrap="square" rtlCol="0">
            <a:spAutoFit/>
          </a:bodyPr>
          <a:lstStyle/>
          <a:p>
            <a:r>
              <a:rPr lang="en-US" sz="2200" dirty="0"/>
              <a:t>The Objects of Kiwanis.  The six permanent Objects of Kiwanis International were approved by Kiwanis club delegates at the 1924 Convention in Denver, Colorado. Through the succeeding decades, they have remained unchanged.</a:t>
            </a:r>
          </a:p>
          <a:p>
            <a:endParaRPr lang="en-US" sz="2167"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490835"/>
            <a:ext cx="4192384" cy="4208165"/>
          </a:xfrm>
          <a:prstGeom prst="rect">
            <a:avLst/>
          </a:prstGeom>
        </p:spPr>
      </p:pic>
    </p:spTree>
    <p:extLst>
      <p:ext uri="{BB962C8B-B14F-4D97-AF65-F5344CB8AC3E}">
        <p14:creationId xmlns:p14="http://schemas.microsoft.com/office/powerpoint/2010/main" val="21466775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E4B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250836"/>
            <a:ext cx="9779000" cy="2575164"/>
          </a:xfrm>
        </p:spPr>
        <p:txBody>
          <a:bodyPr>
            <a:noAutofit/>
          </a:bodyPr>
          <a:lstStyle/>
          <a:p>
            <a:r>
              <a:rPr lang="en-US" sz="4000" b="1" u="sng" dirty="0">
                <a:latin typeface="Verdana" panose="020B0604030504040204" pitchFamily="34" charset="0"/>
                <a:ea typeface="Verdana" panose="020B0604030504040204" pitchFamily="34" charset="0"/>
                <a:cs typeface="Verdana" panose="020B0604030504040204" pitchFamily="34" charset="0"/>
                <a:hlinkClick r:id="rId2"/>
              </a:rPr>
              <a:t/>
            </a:r>
            <a:br>
              <a:rPr lang="en-US" sz="4000" b="1" u="sng" dirty="0">
                <a:latin typeface="Verdana" panose="020B0604030504040204" pitchFamily="34" charset="0"/>
                <a:ea typeface="Verdana" panose="020B0604030504040204" pitchFamily="34" charset="0"/>
                <a:cs typeface="Verdana" panose="020B0604030504040204" pitchFamily="34" charset="0"/>
                <a:hlinkClick r:id="rId2"/>
              </a:rPr>
            </a:br>
            <a:r>
              <a:rPr lang="en-US" sz="4000" b="1" u="sng" dirty="0">
                <a:latin typeface="Verdana" panose="020B0604030504040204" pitchFamily="34" charset="0"/>
                <a:ea typeface="Verdana" panose="020B0604030504040204" pitchFamily="34" charset="0"/>
                <a:cs typeface="Verdana" panose="020B0604030504040204" pitchFamily="34" charset="0"/>
                <a:hlinkClick r:id="rId2"/>
              </a:rPr>
              <a:t/>
            </a:r>
            <a:br>
              <a:rPr lang="en-US" sz="4000" b="1" u="sng" dirty="0">
                <a:latin typeface="Verdana" panose="020B0604030504040204" pitchFamily="34" charset="0"/>
                <a:ea typeface="Verdana" panose="020B0604030504040204" pitchFamily="34" charset="0"/>
                <a:cs typeface="Verdana" panose="020B0604030504040204" pitchFamily="34" charset="0"/>
                <a:hlinkClick r:id="rId2"/>
              </a:rPr>
            </a:br>
            <a:r>
              <a:rPr lang="en-US" sz="4000" b="1" u="sng" dirty="0">
                <a:latin typeface="Verdana" panose="020B0604030504040204" pitchFamily="34" charset="0"/>
                <a:ea typeface="Verdana" panose="020B0604030504040204" pitchFamily="34" charset="0"/>
                <a:cs typeface="Verdana" panose="020B0604030504040204" pitchFamily="34" charset="0"/>
                <a:hlinkClick r:id="rId2"/>
              </a:rPr>
              <a:t/>
            </a:r>
            <a:br>
              <a:rPr lang="en-US" sz="4000" b="1" u="sng" dirty="0">
                <a:latin typeface="Verdana" panose="020B0604030504040204" pitchFamily="34" charset="0"/>
                <a:ea typeface="Verdana" panose="020B0604030504040204" pitchFamily="34" charset="0"/>
                <a:cs typeface="Verdana" panose="020B0604030504040204" pitchFamily="34" charset="0"/>
                <a:hlinkClick r:id="rId2"/>
              </a:rPr>
            </a:br>
            <a:r>
              <a:rPr lang="en-US" sz="4000" b="1" u="sng" dirty="0">
                <a:solidFill>
                  <a:srgbClr val="6774EF"/>
                </a:solidFill>
                <a:latin typeface="Verdana" panose="020B0604030504040204" pitchFamily="34" charset="0"/>
                <a:ea typeface="Verdana" panose="020B0604030504040204" pitchFamily="34" charset="0"/>
                <a:cs typeface="Verdana" panose="020B0604030504040204" pitchFamily="34" charset="0"/>
                <a:hlinkClick r:id="rId2"/>
              </a:rPr>
              <a:t>Object 1</a:t>
            </a:r>
            <a:r>
              <a:rPr lang="en-US" sz="4000" dirty="0">
                <a:latin typeface="Verdana" panose="020B0604030504040204" pitchFamily="34" charset="0"/>
                <a:ea typeface="Verdana" panose="020B0604030504040204" pitchFamily="34" charset="0"/>
                <a:cs typeface="Verdana" panose="020B0604030504040204" pitchFamily="34" charset="0"/>
              </a:rPr>
              <a:t> </a:t>
            </a:r>
            <a:r>
              <a:rPr lang="en-US" sz="4000" dirty="0">
                <a:solidFill>
                  <a:schemeClr val="accent1">
                    <a:lumMod val="60000"/>
                    <a:lumOff val="40000"/>
                  </a:schemeClr>
                </a:solidFill>
                <a:latin typeface="Verdana" panose="020B0604030504040204" pitchFamily="34" charset="0"/>
                <a:ea typeface="Verdana" panose="020B0604030504040204" pitchFamily="34" charset="0"/>
                <a:cs typeface="Verdana" panose="020B0604030504040204" pitchFamily="34" charset="0"/>
              </a:rPr>
              <a:t>- To give primacy to the human and spiritual rather than to the material values of life. </a:t>
            </a:r>
            <a:r>
              <a:rPr lang="en-US" sz="4000" dirty="0">
                <a:latin typeface="Verdana" panose="020B0604030504040204" pitchFamily="34" charset="0"/>
                <a:ea typeface="Verdana" panose="020B0604030504040204" pitchFamily="34" charset="0"/>
                <a:cs typeface="Verdana" panose="020B0604030504040204" pitchFamily="34" charset="0"/>
              </a:rPr>
              <a:t/>
            </a:r>
            <a:br>
              <a:rPr lang="en-US" sz="4000" dirty="0">
                <a:latin typeface="Verdana" panose="020B0604030504040204" pitchFamily="34" charset="0"/>
                <a:ea typeface="Verdana" panose="020B0604030504040204" pitchFamily="34" charset="0"/>
                <a:cs typeface="Verdana" panose="020B0604030504040204" pitchFamily="34" charset="0"/>
              </a:rPr>
            </a:br>
            <a:r>
              <a:rPr lang="en-US" sz="4000" dirty="0"/>
              <a:t/>
            </a:r>
            <a:br>
              <a:rPr lang="en-US" sz="4000" dirty="0"/>
            </a:br>
            <a:r>
              <a:rPr lang="en-US" sz="4000" dirty="0">
                <a:latin typeface="Verdana" panose="020B0604030504040204" pitchFamily="34" charset="0"/>
                <a:ea typeface="Verdana" panose="020B0604030504040204" pitchFamily="34" charset="0"/>
                <a:cs typeface="Verdana" panose="020B0604030504040204" pitchFamily="34" charset="0"/>
              </a:rPr>
              <a:t/>
            </a:r>
            <a:br>
              <a:rPr lang="en-US" sz="4000" dirty="0">
                <a:latin typeface="Verdana" panose="020B0604030504040204" pitchFamily="34" charset="0"/>
                <a:ea typeface="Verdana" panose="020B0604030504040204" pitchFamily="34" charset="0"/>
                <a:cs typeface="Verdana" panose="020B0604030504040204" pitchFamily="34" charset="0"/>
              </a:rPr>
            </a:br>
            <a:endParaRPr lang="en-US" sz="4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684276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E4BD"/>
        </a:solidFill>
        <a:effectLst/>
      </p:bgPr>
    </p:bg>
    <p:spTree>
      <p:nvGrpSpPr>
        <p:cNvPr id="1" name=""/>
        <p:cNvGrpSpPr/>
        <p:nvPr/>
      </p:nvGrpSpPr>
      <p:grpSpPr>
        <a:xfrm>
          <a:off x="0" y="0"/>
          <a:ext cx="0" cy="0"/>
          <a:chOff x="0" y="0"/>
          <a:chExt cx="0" cy="0"/>
        </a:xfrm>
      </p:grpSpPr>
      <p:sp>
        <p:nvSpPr>
          <p:cNvPr id="2" name="Rectangle 1"/>
          <p:cNvSpPr/>
          <p:nvPr/>
        </p:nvSpPr>
        <p:spPr>
          <a:xfrm>
            <a:off x="381000" y="2730500"/>
            <a:ext cx="11430000" cy="1682448"/>
          </a:xfrm>
          <a:prstGeom prst="rect">
            <a:avLst/>
          </a:prstGeom>
        </p:spPr>
        <p:txBody>
          <a:bodyPr wrap="square">
            <a:spAutoFit/>
          </a:bodyPr>
          <a:lstStyle/>
          <a:p>
            <a:r>
              <a:rPr lang="en-US" sz="2333" dirty="0">
                <a:latin typeface="Verdana" panose="020B0604030504040204" pitchFamily="34" charset="0"/>
                <a:ea typeface="Verdana" panose="020B0604030504040204" pitchFamily="34" charset="0"/>
                <a:cs typeface="Verdana" panose="020B0604030504040204" pitchFamily="34" charset="0"/>
              </a:rPr>
              <a:t/>
            </a:r>
            <a:br>
              <a:rPr lang="en-US" sz="2333" dirty="0">
                <a:latin typeface="Verdana" panose="020B0604030504040204" pitchFamily="34" charset="0"/>
                <a:ea typeface="Verdana" panose="020B0604030504040204" pitchFamily="34" charset="0"/>
                <a:cs typeface="Verdana" panose="020B0604030504040204" pitchFamily="34" charset="0"/>
              </a:rPr>
            </a:br>
            <a:r>
              <a:rPr lang="en-US" sz="4000" b="1" u="sng" dirty="0">
                <a:solidFill>
                  <a:srgbClr val="6774EF"/>
                </a:solidFill>
                <a:latin typeface="Verdana" panose="020B0604030504040204" pitchFamily="34" charset="0"/>
                <a:ea typeface="Verdana" panose="020B0604030504040204" pitchFamily="34" charset="0"/>
                <a:cs typeface="Verdana" panose="020B0604030504040204" pitchFamily="34" charset="0"/>
                <a:hlinkClick r:id="rId2"/>
              </a:rPr>
              <a:t>Object 2</a:t>
            </a:r>
            <a:r>
              <a:rPr lang="en-US" sz="4000" dirty="0">
                <a:latin typeface="Verdana" panose="020B0604030504040204" pitchFamily="34" charset="0"/>
                <a:ea typeface="Verdana" panose="020B0604030504040204" pitchFamily="34" charset="0"/>
                <a:cs typeface="Verdana" panose="020B0604030504040204" pitchFamily="34" charset="0"/>
              </a:rPr>
              <a:t> </a:t>
            </a:r>
            <a:r>
              <a:rPr lang="en-US" sz="4000" dirty="0">
                <a:solidFill>
                  <a:schemeClr val="accent1">
                    <a:lumMod val="60000"/>
                    <a:lumOff val="40000"/>
                  </a:schemeClr>
                </a:solidFill>
                <a:latin typeface="Verdana" panose="020B0604030504040204" pitchFamily="34" charset="0"/>
                <a:ea typeface="Verdana" panose="020B0604030504040204" pitchFamily="34" charset="0"/>
                <a:cs typeface="Verdana" panose="020B0604030504040204" pitchFamily="34" charset="0"/>
              </a:rPr>
              <a:t>- To encourage the daily living of the Golden Rule in all human relationships. </a:t>
            </a:r>
            <a:endParaRPr lang="en-US" sz="4000" dirty="0">
              <a:solidFill>
                <a:schemeClr val="accent1">
                  <a:lumMod val="60000"/>
                  <a:lumOff val="40000"/>
                </a:schemeClr>
              </a:solidFill>
            </a:endParaRPr>
          </a:p>
        </p:txBody>
      </p:sp>
    </p:spTree>
    <p:extLst>
      <p:ext uri="{BB962C8B-B14F-4D97-AF65-F5344CB8AC3E}">
        <p14:creationId xmlns:p14="http://schemas.microsoft.com/office/powerpoint/2010/main" val="3104742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E4BD"/>
        </a:solidFill>
        <a:effectLst/>
      </p:bgPr>
    </p:bg>
    <p:spTree>
      <p:nvGrpSpPr>
        <p:cNvPr id="1" name=""/>
        <p:cNvGrpSpPr/>
        <p:nvPr/>
      </p:nvGrpSpPr>
      <p:grpSpPr>
        <a:xfrm>
          <a:off x="0" y="0"/>
          <a:ext cx="0" cy="0"/>
          <a:chOff x="0" y="0"/>
          <a:chExt cx="0" cy="0"/>
        </a:xfrm>
      </p:grpSpPr>
      <p:sp>
        <p:nvSpPr>
          <p:cNvPr id="5" name="Subtitle 4"/>
          <p:cNvSpPr>
            <a:spLocks noGrp="1"/>
          </p:cNvSpPr>
          <p:nvPr>
            <p:ph type="subTitle" idx="1"/>
          </p:nvPr>
        </p:nvSpPr>
        <p:spPr>
          <a:xfrm>
            <a:off x="571500" y="2413000"/>
            <a:ext cx="11239500" cy="2654300"/>
          </a:xfrm>
        </p:spPr>
        <p:txBody>
          <a:bodyPr>
            <a:normAutofit/>
          </a:bodyPr>
          <a:lstStyle/>
          <a:p>
            <a:r>
              <a:rPr lang="en-US" sz="4000" b="1" u="sng" dirty="0">
                <a:solidFill>
                  <a:srgbClr val="6774EF"/>
                </a:solidFill>
                <a:latin typeface="Verdana" panose="020B0604030504040204" pitchFamily="34" charset="0"/>
                <a:ea typeface="Verdana" panose="020B0604030504040204" pitchFamily="34" charset="0"/>
                <a:cs typeface="Verdana" panose="020B0604030504040204" pitchFamily="34" charset="0"/>
              </a:rPr>
              <a:t>Object 3</a:t>
            </a:r>
            <a:r>
              <a:rPr lang="en-US" sz="40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4000" dirty="0">
                <a:solidFill>
                  <a:schemeClr val="accent1">
                    <a:lumMod val="60000"/>
                    <a:lumOff val="40000"/>
                  </a:schemeClr>
                </a:solidFill>
                <a:latin typeface="Verdana" panose="020B0604030504040204" pitchFamily="34" charset="0"/>
                <a:ea typeface="Verdana" panose="020B0604030504040204" pitchFamily="34" charset="0"/>
                <a:cs typeface="Verdana" panose="020B0604030504040204" pitchFamily="34" charset="0"/>
              </a:rPr>
              <a:t>– To promote the adoption and the application of higher social, business, and professional standards.</a:t>
            </a:r>
          </a:p>
        </p:txBody>
      </p:sp>
    </p:spTree>
    <p:extLst>
      <p:ext uri="{BB962C8B-B14F-4D97-AF65-F5344CB8AC3E}">
        <p14:creationId xmlns:p14="http://schemas.microsoft.com/office/powerpoint/2010/main" val="33389824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E4BD"/>
        </a:solidFill>
        <a:effectLst/>
      </p:bgPr>
    </p:bg>
    <p:spTree>
      <p:nvGrpSpPr>
        <p:cNvPr id="1" name=""/>
        <p:cNvGrpSpPr/>
        <p:nvPr/>
      </p:nvGrpSpPr>
      <p:grpSpPr>
        <a:xfrm>
          <a:off x="0" y="0"/>
          <a:ext cx="0" cy="0"/>
          <a:chOff x="0" y="0"/>
          <a:chExt cx="0" cy="0"/>
        </a:xfrm>
      </p:grpSpPr>
      <p:sp>
        <p:nvSpPr>
          <p:cNvPr id="4" name="Subtitle 3"/>
          <p:cNvSpPr>
            <a:spLocks noGrp="1"/>
          </p:cNvSpPr>
          <p:nvPr>
            <p:ph type="subTitle" idx="1"/>
          </p:nvPr>
        </p:nvSpPr>
        <p:spPr>
          <a:xfrm>
            <a:off x="914400" y="2413000"/>
            <a:ext cx="10363200" cy="3225800"/>
          </a:xfrm>
        </p:spPr>
        <p:txBody>
          <a:bodyPr>
            <a:normAutofit/>
          </a:bodyPr>
          <a:lstStyle/>
          <a:p>
            <a:r>
              <a:rPr lang="en-US" sz="4000" b="1" u="sng" dirty="0">
                <a:solidFill>
                  <a:srgbClr val="6774EF"/>
                </a:solidFill>
                <a:latin typeface="Verdana" panose="020B0604030504040204" pitchFamily="34" charset="0"/>
                <a:ea typeface="Verdana" panose="020B0604030504040204" pitchFamily="34" charset="0"/>
                <a:cs typeface="Verdana" panose="020B0604030504040204" pitchFamily="34" charset="0"/>
              </a:rPr>
              <a:t>Object 4</a:t>
            </a:r>
            <a:r>
              <a:rPr lang="en-US" sz="4000" dirty="0">
                <a:latin typeface="Verdana" panose="020B0604030504040204" pitchFamily="34" charset="0"/>
                <a:ea typeface="Verdana" panose="020B0604030504040204" pitchFamily="34" charset="0"/>
                <a:cs typeface="Verdana" panose="020B0604030504040204" pitchFamily="34" charset="0"/>
              </a:rPr>
              <a:t> </a:t>
            </a:r>
            <a:r>
              <a:rPr lang="en-US" sz="4000" dirty="0">
                <a:solidFill>
                  <a:schemeClr val="accent1">
                    <a:lumMod val="60000"/>
                    <a:lumOff val="40000"/>
                  </a:schemeClr>
                </a:solidFill>
                <a:latin typeface="Verdana" panose="020B0604030504040204" pitchFamily="34" charset="0"/>
                <a:ea typeface="Verdana" panose="020B0604030504040204" pitchFamily="34" charset="0"/>
                <a:cs typeface="Verdana" panose="020B0604030504040204" pitchFamily="34" charset="0"/>
              </a:rPr>
              <a:t>– To develop, by precept and example, a more intelligent, aggressive and serviceable citizenship.</a:t>
            </a:r>
            <a:endParaRPr lang="en-US" sz="4000" u="sng" dirty="0">
              <a:solidFill>
                <a:schemeClr val="accent1">
                  <a:lumMod val="60000"/>
                  <a:lumOff val="40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104804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E4BD"/>
        </a:solidFill>
        <a:effectLst/>
      </p:bgPr>
    </p:bg>
    <p:spTree>
      <p:nvGrpSpPr>
        <p:cNvPr id="1" name=""/>
        <p:cNvGrpSpPr/>
        <p:nvPr/>
      </p:nvGrpSpPr>
      <p:grpSpPr>
        <a:xfrm>
          <a:off x="0" y="0"/>
          <a:ext cx="0" cy="0"/>
          <a:chOff x="0" y="0"/>
          <a:chExt cx="0" cy="0"/>
        </a:xfrm>
      </p:grpSpPr>
      <p:sp>
        <p:nvSpPr>
          <p:cNvPr id="4" name="Subtitle 3"/>
          <p:cNvSpPr>
            <a:spLocks noGrp="1"/>
          </p:cNvSpPr>
          <p:nvPr>
            <p:ph type="subTitle" idx="1"/>
          </p:nvPr>
        </p:nvSpPr>
        <p:spPr>
          <a:xfrm>
            <a:off x="825500" y="2222500"/>
            <a:ext cx="10363200" cy="2527300"/>
          </a:xfrm>
        </p:spPr>
        <p:txBody>
          <a:bodyPr>
            <a:normAutofit fontScale="92500"/>
          </a:bodyPr>
          <a:lstStyle/>
          <a:p>
            <a:r>
              <a:rPr lang="en-US" sz="4000" b="1" u="sng" dirty="0">
                <a:solidFill>
                  <a:srgbClr val="6774EF"/>
                </a:solidFill>
                <a:latin typeface="Verdana" panose="020B0604030504040204" pitchFamily="34" charset="0"/>
                <a:ea typeface="Verdana" panose="020B0604030504040204" pitchFamily="34" charset="0"/>
                <a:cs typeface="Verdana" panose="020B0604030504040204" pitchFamily="34" charset="0"/>
              </a:rPr>
              <a:t>Object 5</a:t>
            </a:r>
            <a:r>
              <a:rPr lang="en-US" sz="40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4000" dirty="0">
                <a:solidFill>
                  <a:schemeClr val="accent1">
                    <a:lumMod val="60000"/>
                    <a:lumOff val="40000"/>
                  </a:schemeClr>
                </a:solidFill>
                <a:latin typeface="Verdana" panose="020B0604030504040204" pitchFamily="34" charset="0"/>
                <a:ea typeface="Verdana" panose="020B0604030504040204" pitchFamily="34" charset="0"/>
                <a:cs typeface="Verdana" panose="020B0604030504040204" pitchFamily="34" charset="0"/>
              </a:rPr>
              <a:t>– To provide, through Kiwanis clubs, a practical means to form enduring friendships, to render altruistic service, and to build better communities.</a:t>
            </a:r>
            <a:endParaRPr lang="en-US" sz="4000" u="sng" dirty="0">
              <a:solidFill>
                <a:schemeClr val="accent1">
                  <a:lumMod val="60000"/>
                  <a:lumOff val="40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439370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E4BD"/>
        </a:solidFill>
        <a:effectLst/>
      </p:bgPr>
    </p:bg>
    <p:spTree>
      <p:nvGrpSpPr>
        <p:cNvPr id="1" name=""/>
        <p:cNvGrpSpPr/>
        <p:nvPr/>
      </p:nvGrpSpPr>
      <p:grpSpPr>
        <a:xfrm>
          <a:off x="0" y="0"/>
          <a:ext cx="0" cy="0"/>
          <a:chOff x="0" y="0"/>
          <a:chExt cx="0" cy="0"/>
        </a:xfrm>
      </p:grpSpPr>
      <p:sp>
        <p:nvSpPr>
          <p:cNvPr id="4" name="Subtitle 3"/>
          <p:cNvSpPr>
            <a:spLocks noGrp="1"/>
          </p:cNvSpPr>
          <p:nvPr>
            <p:ph type="subTitle" idx="1"/>
          </p:nvPr>
        </p:nvSpPr>
        <p:spPr>
          <a:xfrm>
            <a:off x="889000" y="2159000"/>
            <a:ext cx="10287000" cy="3479800"/>
          </a:xfrm>
        </p:spPr>
        <p:txBody>
          <a:bodyPr>
            <a:normAutofit/>
          </a:bodyPr>
          <a:lstStyle/>
          <a:p>
            <a:r>
              <a:rPr lang="en-US" sz="4000" b="1" u="sng" dirty="0" smtClean="0">
                <a:solidFill>
                  <a:srgbClr val="6774EF"/>
                </a:solidFill>
                <a:latin typeface="Verdana" panose="020B0604030504040204" pitchFamily="34" charset="0"/>
                <a:ea typeface="Verdana" panose="020B0604030504040204" pitchFamily="34" charset="0"/>
                <a:cs typeface="Verdana" panose="020B0604030504040204" pitchFamily="34" charset="0"/>
              </a:rPr>
              <a:t>Object 6</a:t>
            </a:r>
            <a:r>
              <a:rPr lang="en-US" sz="4000" dirty="0" smtClean="0">
                <a:solidFill>
                  <a:srgbClr val="0000FF"/>
                </a:solidFill>
                <a:latin typeface="Verdana" panose="020B0604030504040204" pitchFamily="34" charset="0"/>
                <a:ea typeface="Verdana" panose="020B0604030504040204" pitchFamily="34" charset="0"/>
                <a:cs typeface="Verdana" panose="020B0604030504040204" pitchFamily="34" charset="0"/>
              </a:rPr>
              <a:t> </a:t>
            </a:r>
            <a:r>
              <a:rPr lang="en-US" sz="4000" dirty="0">
                <a:solidFill>
                  <a:schemeClr val="accent1">
                    <a:lumMod val="60000"/>
                    <a:lumOff val="40000"/>
                  </a:schemeClr>
                </a:solidFill>
                <a:latin typeface="Verdana" panose="020B0604030504040204" pitchFamily="34" charset="0"/>
                <a:ea typeface="Verdana" panose="020B0604030504040204" pitchFamily="34" charset="0"/>
                <a:cs typeface="Verdana" panose="020B0604030504040204" pitchFamily="34" charset="0"/>
              </a:rPr>
              <a:t>– To cooperate in creating and maintaining that sound public opinion and high idealism which make possible the increase of righteousness, justice, patriotism, and goodwill.</a:t>
            </a:r>
            <a:endParaRPr lang="en-US" sz="4000" u="sng" dirty="0">
              <a:solidFill>
                <a:schemeClr val="accent1">
                  <a:lumMod val="60000"/>
                  <a:lumOff val="40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424335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M:\MacFiles\TO MORGAN\PICTURE HISTORY\KI PictureHistory bkgrd.jpg"/>
          <p:cNvPicPr>
            <a:picLocks noChangeAspect="1" noChangeArrowheads="1"/>
          </p:cNvPicPr>
          <p:nvPr/>
        </p:nvPicPr>
        <p:blipFill>
          <a:blip r:embed="rId2" cstate="print"/>
          <a:srcRect/>
          <a:stretch>
            <a:fillRect/>
          </a:stretch>
        </p:blipFill>
        <p:spPr bwMode="auto">
          <a:xfrm>
            <a:off x="-381000" y="63500"/>
            <a:ext cx="12573000" cy="6858000"/>
          </a:xfrm>
          <a:prstGeom prst="rect">
            <a:avLst/>
          </a:prstGeom>
          <a:noFill/>
        </p:spPr>
      </p:pic>
      <p:sp>
        <p:nvSpPr>
          <p:cNvPr id="5" name="TextBox 4"/>
          <p:cNvSpPr txBox="1"/>
          <p:nvPr/>
        </p:nvSpPr>
        <p:spPr>
          <a:xfrm>
            <a:off x="7937500" y="2569170"/>
            <a:ext cx="2540000" cy="938719"/>
          </a:xfrm>
          <a:prstGeom prst="rect">
            <a:avLst/>
          </a:prstGeom>
          <a:noFill/>
        </p:spPr>
        <p:txBody>
          <a:bodyPr wrap="square" rtlCol="0">
            <a:spAutoFit/>
          </a:bodyPr>
          <a:lstStyle/>
          <a:p>
            <a:r>
              <a:rPr lang="en-US" sz="5500" dirty="0">
                <a:solidFill>
                  <a:schemeClr val="accent1">
                    <a:lumMod val="50000"/>
                  </a:schemeClr>
                </a:solidFill>
                <a:latin typeface="Myriad Pro" pitchFamily="34" charset="0"/>
              </a:rPr>
              <a:t>1920s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0500" y="1905000"/>
            <a:ext cx="3373438" cy="3381375"/>
          </a:xfrm>
          <a:prstGeom prst="rect">
            <a:avLst/>
          </a:prstGeom>
        </p:spPr>
      </p:pic>
      <p:sp>
        <p:nvSpPr>
          <p:cNvPr id="8" name="TextBox 7"/>
          <p:cNvSpPr txBox="1"/>
          <p:nvPr/>
        </p:nvSpPr>
        <p:spPr>
          <a:xfrm>
            <a:off x="5334000" y="3586940"/>
            <a:ext cx="6483615" cy="1631216"/>
          </a:xfrm>
          <a:prstGeom prst="rect">
            <a:avLst/>
          </a:prstGeom>
          <a:noFill/>
        </p:spPr>
        <p:txBody>
          <a:bodyPr wrap="square" rtlCol="0">
            <a:spAutoFit/>
          </a:bodyPr>
          <a:lstStyle/>
          <a:p>
            <a:r>
              <a:rPr lang="en-US" sz="2000" dirty="0"/>
              <a:t>1925 – Kiwanis sponsors the first Key Club, at Sacramento High School.   It was described in Kiwanis magazine as “a junior service club composed of high school boys who are the key boys of the school”. Key Clubs were supervised by Kiwanis clubs, but involved school administrators.</a:t>
            </a:r>
          </a:p>
        </p:txBody>
      </p:sp>
    </p:spTree>
    <p:extLst>
      <p:ext uri="{BB962C8B-B14F-4D97-AF65-F5344CB8AC3E}">
        <p14:creationId xmlns:p14="http://schemas.microsoft.com/office/powerpoint/2010/main" val="1633972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M:\MacFiles\TO MORGAN\PICTURE HISTORY\KI PictureHistory bkgrd.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5" name="TextBox 4"/>
          <p:cNvSpPr txBox="1"/>
          <p:nvPr/>
        </p:nvSpPr>
        <p:spPr>
          <a:xfrm>
            <a:off x="7302500" y="2569170"/>
            <a:ext cx="2540000" cy="938719"/>
          </a:xfrm>
          <a:prstGeom prst="rect">
            <a:avLst/>
          </a:prstGeom>
          <a:noFill/>
        </p:spPr>
        <p:txBody>
          <a:bodyPr wrap="square" rtlCol="0">
            <a:spAutoFit/>
          </a:bodyPr>
          <a:lstStyle/>
          <a:p>
            <a:r>
              <a:rPr lang="en-US" sz="5500" dirty="0">
                <a:solidFill>
                  <a:schemeClr val="accent1">
                    <a:lumMod val="50000"/>
                  </a:schemeClr>
                </a:solidFill>
                <a:latin typeface="Myriad Pro" pitchFamily="34" charset="0"/>
              </a:rPr>
              <a:t>1910s</a:t>
            </a:r>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1333500" y="1025261"/>
            <a:ext cx="3498850" cy="4934479"/>
          </a:xfrm>
          <a:prstGeom prst="rect">
            <a:avLst/>
          </a:prstGeom>
        </p:spPr>
      </p:pic>
      <p:sp>
        <p:nvSpPr>
          <p:cNvPr id="2" name="TextBox 1"/>
          <p:cNvSpPr txBox="1"/>
          <p:nvPr/>
        </p:nvSpPr>
        <p:spPr>
          <a:xfrm>
            <a:off x="5588000" y="3556000"/>
            <a:ext cx="5969000" cy="1938992"/>
          </a:xfrm>
          <a:prstGeom prst="rect">
            <a:avLst/>
          </a:prstGeom>
          <a:noFill/>
        </p:spPr>
        <p:txBody>
          <a:bodyPr wrap="square" rtlCol="0">
            <a:spAutoFit/>
          </a:bodyPr>
          <a:lstStyle/>
          <a:p>
            <a:r>
              <a:rPr lang="en-US" sz="2000" dirty="0"/>
              <a:t>The Supreme Lodge Benevolent Order Brothers began as a concept in August 1914 by Allen S. Browne , a professional organizer, and </a:t>
            </a:r>
            <a:r>
              <a:rPr lang="en-US" sz="2000"/>
              <a:t>Joseph G. </a:t>
            </a:r>
            <a:r>
              <a:rPr lang="en-US" sz="2000" dirty="0"/>
              <a:t>Prance, a tailor.  “BOB” provided insurance benefits as well as fellowship.  Browne kept the $5 membership fee for each new member.</a:t>
            </a:r>
          </a:p>
        </p:txBody>
      </p:sp>
    </p:spTree>
    <p:extLst>
      <p:ext uri="{BB962C8B-B14F-4D97-AF65-F5344CB8AC3E}">
        <p14:creationId xmlns:p14="http://schemas.microsoft.com/office/powerpoint/2010/main" val="40624138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M:\MacFiles\TO MORGAN\PICTURE HISTORY\KI PictureHistory bkgrd.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pic>
        <p:nvPicPr>
          <p:cNvPr id="14338" name="Picture 2" descr="M:\Photo Libraries\KIWANIS\Historical\Slideshow photos\men with babies.tif"/>
          <p:cNvPicPr>
            <a:picLocks noChangeAspect="1" noChangeArrowheads="1"/>
          </p:cNvPicPr>
          <p:nvPr/>
        </p:nvPicPr>
        <p:blipFill>
          <a:blip r:embed="rId3" cstate="print"/>
          <a:srcRect/>
          <a:stretch>
            <a:fillRect/>
          </a:stretch>
        </p:blipFill>
        <p:spPr bwMode="auto">
          <a:xfrm>
            <a:off x="635000" y="2222500"/>
            <a:ext cx="7333432" cy="3429000"/>
          </a:xfrm>
          <a:prstGeom prst="rect">
            <a:avLst/>
          </a:prstGeom>
          <a:noFill/>
        </p:spPr>
      </p:pic>
      <p:sp>
        <p:nvSpPr>
          <p:cNvPr id="4" name="Rectangle 3"/>
          <p:cNvSpPr/>
          <p:nvPr/>
        </p:nvSpPr>
        <p:spPr>
          <a:xfrm>
            <a:off x="8064500" y="3556000"/>
            <a:ext cx="3111500" cy="1938992"/>
          </a:xfrm>
          <a:prstGeom prst="rect">
            <a:avLst/>
          </a:prstGeom>
        </p:spPr>
        <p:txBody>
          <a:bodyPr wrap="square">
            <a:spAutoFit/>
          </a:bodyPr>
          <a:lstStyle/>
          <a:p>
            <a:r>
              <a:rPr lang="en-US" sz="2000" dirty="0">
                <a:latin typeface="Myriad Pro" pitchFamily="34" charset="0"/>
              </a:rPr>
              <a:t>Five Akron, Ohio, USA, members have their arms full of babies from a "refuge for unwed mothers," which the club supported in 1926.</a:t>
            </a:r>
          </a:p>
        </p:txBody>
      </p:sp>
      <p:sp>
        <p:nvSpPr>
          <p:cNvPr id="5" name="TextBox 4"/>
          <p:cNvSpPr txBox="1"/>
          <p:nvPr/>
        </p:nvSpPr>
        <p:spPr>
          <a:xfrm>
            <a:off x="8064500" y="2569170"/>
            <a:ext cx="2540000" cy="938719"/>
          </a:xfrm>
          <a:prstGeom prst="rect">
            <a:avLst/>
          </a:prstGeom>
          <a:noFill/>
        </p:spPr>
        <p:txBody>
          <a:bodyPr wrap="square" rtlCol="0">
            <a:spAutoFit/>
          </a:bodyPr>
          <a:lstStyle/>
          <a:p>
            <a:r>
              <a:rPr lang="en-US" sz="5500" dirty="0">
                <a:solidFill>
                  <a:schemeClr val="accent1">
                    <a:lumMod val="50000"/>
                  </a:schemeClr>
                </a:solidFill>
                <a:latin typeface="Myriad Pro" pitchFamily="34" charset="0"/>
              </a:rPr>
              <a:t>1920s</a:t>
            </a:r>
          </a:p>
        </p:txBody>
      </p:sp>
    </p:spTree>
    <p:extLst>
      <p:ext uri="{BB962C8B-B14F-4D97-AF65-F5344CB8AC3E}">
        <p14:creationId xmlns:p14="http://schemas.microsoft.com/office/powerpoint/2010/main" val="39684413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MacFiles\TO MORGAN\PICTURE HISTORY\KI PictureHistory Title.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2" name="TextBox 1"/>
          <p:cNvSpPr txBox="1"/>
          <p:nvPr/>
        </p:nvSpPr>
        <p:spPr>
          <a:xfrm>
            <a:off x="3171305" y="3320934"/>
            <a:ext cx="5548746" cy="830997"/>
          </a:xfrm>
          <a:prstGeom prst="rect">
            <a:avLst/>
          </a:prstGeom>
          <a:noFill/>
        </p:spPr>
        <p:txBody>
          <a:bodyPr wrap="square" rtlCol="0">
            <a:spAutoFit/>
          </a:bodyPr>
          <a:lstStyle/>
          <a:p>
            <a:r>
              <a:rPr lang="en-US" sz="4800" kern="1200" dirty="0" smtClean="0">
                <a:solidFill>
                  <a:schemeClr val="tx1"/>
                </a:solidFill>
                <a:latin typeface="+mn-lt"/>
                <a:ea typeface="+mn-ea"/>
                <a:cs typeface="+mn-cs"/>
              </a:rPr>
              <a:t>1930s through 1950s</a:t>
            </a:r>
            <a:endParaRPr lang="en-US" sz="4800" kern="1200" dirty="0">
              <a:solidFill>
                <a:schemeClr val="tx1"/>
              </a:solidFill>
              <a:latin typeface="+mn-lt"/>
              <a:ea typeface="+mn-ea"/>
              <a:cs typeface="+mn-cs"/>
            </a:endParaRPr>
          </a:p>
        </p:txBody>
      </p:sp>
    </p:spTree>
    <p:extLst>
      <p:ext uri="{BB962C8B-B14F-4D97-AF65-F5344CB8AC3E}">
        <p14:creationId xmlns:p14="http://schemas.microsoft.com/office/powerpoint/2010/main" val="9314641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M:\MacFiles\TO MORGAN\PICTURE HISTORY\KI PictureHistory bkgrd.jpg"/>
          <p:cNvPicPr>
            <a:picLocks noChangeAspect="1" noChangeArrowheads="1"/>
          </p:cNvPicPr>
          <p:nvPr/>
        </p:nvPicPr>
        <p:blipFill>
          <a:blip r:embed="rId2" cstate="print"/>
          <a:srcRect/>
          <a:stretch>
            <a:fillRect/>
          </a:stretch>
        </p:blipFill>
        <p:spPr bwMode="auto">
          <a:xfrm>
            <a:off x="-10583" y="0"/>
            <a:ext cx="12192000" cy="6858000"/>
          </a:xfrm>
          <a:prstGeom prst="rect">
            <a:avLst/>
          </a:prstGeom>
          <a:noFill/>
        </p:spPr>
      </p:pic>
      <p:sp>
        <p:nvSpPr>
          <p:cNvPr id="5" name="TextBox 4"/>
          <p:cNvSpPr txBox="1"/>
          <p:nvPr/>
        </p:nvSpPr>
        <p:spPr>
          <a:xfrm>
            <a:off x="7302500" y="2569170"/>
            <a:ext cx="2540000" cy="938719"/>
          </a:xfrm>
          <a:prstGeom prst="rect">
            <a:avLst/>
          </a:prstGeom>
          <a:noFill/>
        </p:spPr>
        <p:txBody>
          <a:bodyPr wrap="square" rtlCol="0">
            <a:spAutoFit/>
          </a:bodyPr>
          <a:lstStyle/>
          <a:p>
            <a:r>
              <a:rPr lang="en-US" sz="5500" dirty="0">
                <a:solidFill>
                  <a:schemeClr val="accent1">
                    <a:lumMod val="50000"/>
                  </a:schemeClr>
                </a:solidFill>
                <a:latin typeface="Myriad Pro" pitchFamily="34" charset="0"/>
              </a:rPr>
              <a:t>1910s</a:t>
            </a:r>
          </a:p>
        </p:txBody>
      </p:sp>
      <p:sp>
        <p:nvSpPr>
          <p:cNvPr id="2" name="TextBox 1"/>
          <p:cNvSpPr txBox="1"/>
          <p:nvPr/>
        </p:nvSpPr>
        <p:spPr>
          <a:xfrm>
            <a:off x="5651500" y="3473897"/>
            <a:ext cx="5969000" cy="1631216"/>
          </a:xfrm>
          <a:prstGeom prst="rect">
            <a:avLst/>
          </a:prstGeom>
          <a:noFill/>
        </p:spPr>
        <p:txBody>
          <a:bodyPr wrap="square" rtlCol="0">
            <a:spAutoFit/>
          </a:bodyPr>
          <a:lstStyle/>
          <a:p>
            <a:r>
              <a:rPr lang="en-US" sz="2000" dirty="0"/>
              <a:t>The first board of the first club includes first </a:t>
            </a:r>
            <a:r>
              <a:rPr lang="en-US" sz="2000" dirty="0" err="1"/>
              <a:t>Kiwanian</a:t>
            </a:r>
            <a:r>
              <a:rPr lang="en-US" sz="2000" dirty="0"/>
              <a:t> Joseph G. Prance (center, back row). The date observed as Kiwanis’ “Birthday” is actually the date that the organization’s corporate charter was returned to the club by the state of Michigan.</a:t>
            </a:r>
          </a:p>
        </p:txBody>
      </p:sp>
      <p:pic>
        <p:nvPicPr>
          <p:cNvPr id="6" name="Picture 5"/>
          <p:cNvPicPr/>
          <p:nvPr/>
        </p:nvPicPr>
        <p:blipFill rotWithShape="1">
          <a:blip r:embed="rId3">
            <a:extLst>
              <a:ext uri="{28A0092B-C50C-407E-A947-70E740481C1C}">
                <a14:useLocalDpi xmlns:a14="http://schemas.microsoft.com/office/drawing/2010/main" val="0"/>
              </a:ext>
            </a:extLst>
          </a:blip>
          <a:srcRect r="3428" b="2778"/>
          <a:stretch/>
        </p:blipFill>
        <p:spPr>
          <a:xfrm>
            <a:off x="513250" y="1919585"/>
            <a:ext cx="4415250" cy="2222500"/>
          </a:xfrm>
          <a:prstGeom prst="rect">
            <a:avLst/>
          </a:prstGeom>
        </p:spPr>
      </p:pic>
    </p:spTree>
    <p:extLst>
      <p:ext uri="{BB962C8B-B14F-4D97-AF65-F5344CB8AC3E}">
        <p14:creationId xmlns:p14="http://schemas.microsoft.com/office/powerpoint/2010/main" val="29832965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M:\MacFiles\TO MORGAN\PICTURE HISTORY\KI PictureHistory bkgrd.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5" name="TextBox 4"/>
          <p:cNvSpPr txBox="1"/>
          <p:nvPr/>
        </p:nvSpPr>
        <p:spPr>
          <a:xfrm>
            <a:off x="7302500" y="2569170"/>
            <a:ext cx="2540000" cy="938719"/>
          </a:xfrm>
          <a:prstGeom prst="rect">
            <a:avLst/>
          </a:prstGeom>
          <a:noFill/>
        </p:spPr>
        <p:txBody>
          <a:bodyPr wrap="square" rtlCol="0">
            <a:spAutoFit/>
          </a:bodyPr>
          <a:lstStyle/>
          <a:p>
            <a:r>
              <a:rPr lang="en-US" sz="5500" dirty="0">
                <a:solidFill>
                  <a:schemeClr val="accent1">
                    <a:lumMod val="50000"/>
                  </a:schemeClr>
                </a:solidFill>
                <a:latin typeface="Myriad Pro" pitchFamily="34" charset="0"/>
              </a:rPr>
              <a:t>1910s</a:t>
            </a:r>
          </a:p>
        </p:txBody>
      </p:sp>
      <p:sp>
        <p:nvSpPr>
          <p:cNvPr id="2" name="TextBox 1"/>
          <p:cNvSpPr txBox="1"/>
          <p:nvPr/>
        </p:nvSpPr>
        <p:spPr>
          <a:xfrm>
            <a:off x="5588000" y="3473897"/>
            <a:ext cx="5905500" cy="1631216"/>
          </a:xfrm>
          <a:prstGeom prst="rect">
            <a:avLst/>
          </a:prstGeom>
          <a:noFill/>
        </p:spPr>
        <p:txBody>
          <a:bodyPr wrap="square" rtlCol="0">
            <a:spAutoFit/>
          </a:bodyPr>
          <a:lstStyle/>
          <a:p>
            <a:r>
              <a:rPr lang="en-US" sz="2000" dirty="0"/>
              <a:t>As the first club grew, members changed the name to </a:t>
            </a:r>
            <a:r>
              <a:rPr lang="en-US" sz="2000" dirty="0" err="1"/>
              <a:t>NunKee</a:t>
            </a:r>
            <a:r>
              <a:rPr lang="en-US" sz="2000" dirty="0"/>
              <a:t>-wan-is, an Indian phrase meaning “We Trade”.  By its incorporation the first club had grown to over 200 members.  The second club formed in Cleveland, Ohio in 1916. Service to children was emphasized.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667" y="1333500"/>
            <a:ext cx="4995333" cy="3746500"/>
          </a:xfrm>
          <a:prstGeom prst="rect">
            <a:avLst/>
          </a:prstGeom>
        </p:spPr>
      </p:pic>
    </p:spTree>
    <p:extLst>
      <p:ext uri="{BB962C8B-B14F-4D97-AF65-F5344CB8AC3E}">
        <p14:creationId xmlns:p14="http://schemas.microsoft.com/office/powerpoint/2010/main" val="200114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M:\MacFiles\TO MORGAN\PICTURE HISTORY\KI PictureHistory bkgrd.jpg"/>
          <p:cNvPicPr>
            <a:picLocks noChangeAspect="1" noChangeArrowheads="1"/>
          </p:cNvPicPr>
          <p:nvPr/>
        </p:nvPicPr>
        <p:blipFill>
          <a:blip r:embed="rId2" cstate="print"/>
          <a:srcRect/>
          <a:stretch>
            <a:fillRect/>
          </a:stretch>
        </p:blipFill>
        <p:spPr bwMode="auto">
          <a:xfrm>
            <a:off x="11500" y="0"/>
            <a:ext cx="12192000" cy="7620000"/>
          </a:xfrm>
          <a:prstGeom prst="rect">
            <a:avLst/>
          </a:prstGeom>
          <a:noFill/>
        </p:spPr>
      </p:pic>
      <p:sp>
        <p:nvSpPr>
          <p:cNvPr id="4" name="Rectangle 3"/>
          <p:cNvSpPr/>
          <p:nvPr/>
        </p:nvSpPr>
        <p:spPr>
          <a:xfrm>
            <a:off x="5651500" y="3873500"/>
            <a:ext cx="5651500" cy="2246769"/>
          </a:xfrm>
          <a:prstGeom prst="rect">
            <a:avLst/>
          </a:prstGeom>
        </p:spPr>
        <p:txBody>
          <a:bodyPr wrap="square">
            <a:spAutoFit/>
          </a:bodyPr>
          <a:lstStyle/>
          <a:p>
            <a:r>
              <a:rPr lang="en-US" sz="2000" dirty="0">
                <a:latin typeface="Myriad Pro" pitchFamily="34" charset="0"/>
              </a:rPr>
              <a:t>The first convention was held in Cleveland, Ohio May 18 – 19, 1916.   A constitution was approved and George Hixson was elected as the president of “The National Kiwanis Club”.  Kiwanis became international with the organization of the Kiwanis Club of Hamilton, Ontario on November 1st of that year. </a:t>
            </a:r>
          </a:p>
        </p:txBody>
      </p:sp>
      <p:sp>
        <p:nvSpPr>
          <p:cNvPr id="5" name="TextBox 4"/>
          <p:cNvSpPr txBox="1"/>
          <p:nvPr/>
        </p:nvSpPr>
        <p:spPr>
          <a:xfrm>
            <a:off x="7302500" y="2569170"/>
            <a:ext cx="2540000" cy="938719"/>
          </a:xfrm>
          <a:prstGeom prst="rect">
            <a:avLst/>
          </a:prstGeom>
          <a:noFill/>
        </p:spPr>
        <p:txBody>
          <a:bodyPr wrap="square" rtlCol="0">
            <a:spAutoFit/>
          </a:bodyPr>
          <a:lstStyle/>
          <a:p>
            <a:r>
              <a:rPr lang="en-US" sz="5500" dirty="0">
                <a:solidFill>
                  <a:schemeClr val="accent1">
                    <a:lumMod val="50000"/>
                  </a:schemeClr>
                </a:solidFill>
                <a:latin typeface="Myriad Pro" pitchFamily="34" charset="0"/>
              </a:rPr>
              <a:t>1910s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01" y="1460500"/>
            <a:ext cx="4192384" cy="4208165"/>
          </a:xfrm>
          <a:prstGeom prst="rect">
            <a:avLst/>
          </a:prstGeom>
        </p:spPr>
      </p:pic>
    </p:spTree>
    <p:extLst>
      <p:ext uri="{BB962C8B-B14F-4D97-AF65-F5344CB8AC3E}">
        <p14:creationId xmlns:p14="http://schemas.microsoft.com/office/powerpoint/2010/main" val="18995212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M:\MacFiles\TO MORGAN\PICTURE HISTORY\KI PictureHistory bkgrd.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5" name="TextBox 4"/>
          <p:cNvSpPr txBox="1"/>
          <p:nvPr/>
        </p:nvSpPr>
        <p:spPr>
          <a:xfrm>
            <a:off x="7302500" y="2569170"/>
            <a:ext cx="2540000" cy="938719"/>
          </a:xfrm>
          <a:prstGeom prst="rect">
            <a:avLst/>
          </a:prstGeom>
          <a:noFill/>
        </p:spPr>
        <p:txBody>
          <a:bodyPr wrap="square" rtlCol="0">
            <a:spAutoFit/>
          </a:bodyPr>
          <a:lstStyle/>
          <a:p>
            <a:r>
              <a:rPr lang="en-US" sz="5500" dirty="0">
                <a:solidFill>
                  <a:schemeClr val="accent1">
                    <a:lumMod val="50000"/>
                  </a:schemeClr>
                </a:solidFill>
                <a:latin typeface="Myriad Pro" pitchFamily="34" charset="0"/>
              </a:rPr>
              <a:t>1910s</a:t>
            </a:r>
          </a:p>
        </p:txBody>
      </p:sp>
      <p:sp>
        <p:nvSpPr>
          <p:cNvPr id="2" name="TextBox 1"/>
          <p:cNvSpPr txBox="1"/>
          <p:nvPr/>
        </p:nvSpPr>
        <p:spPr>
          <a:xfrm>
            <a:off x="5588000" y="3473897"/>
            <a:ext cx="6032500" cy="1938992"/>
          </a:xfrm>
          <a:prstGeom prst="rect">
            <a:avLst/>
          </a:prstGeom>
          <a:noFill/>
        </p:spPr>
        <p:txBody>
          <a:bodyPr wrap="square" rtlCol="0">
            <a:spAutoFit/>
          </a:bodyPr>
          <a:lstStyle/>
          <a:p>
            <a:r>
              <a:rPr lang="en-US" sz="2000" dirty="0"/>
              <a:t>1919 was an important year in the development of Kiwanis.  A paid Secretary oversaw the day to day operation of the clubs.  On May 21 convention attendees declared the group’s independence by raising $17,500 in ½ hour to buy Kiwanis from founder Allen Browne.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6500" y="1841499"/>
            <a:ext cx="4049121" cy="3003098"/>
          </a:xfrm>
          <a:prstGeom prst="rect">
            <a:avLst/>
          </a:prstGeom>
        </p:spPr>
      </p:pic>
    </p:spTree>
    <p:extLst>
      <p:ext uri="{BB962C8B-B14F-4D97-AF65-F5344CB8AC3E}">
        <p14:creationId xmlns:p14="http://schemas.microsoft.com/office/powerpoint/2010/main" val="28470035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M:\MacFiles\TO MORGAN\PICTURE HISTORY\KI PictureHistory bkgrd.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pic>
        <p:nvPicPr>
          <p:cNvPr id="13314" name="Picture 2" descr="M:\Photo Libraries\KIWANIS\Historical\Slideshow photos\Mallers Bldg.tiff"/>
          <p:cNvPicPr>
            <a:picLocks noChangeAspect="1" noChangeArrowheads="1"/>
          </p:cNvPicPr>
          <p:nvPr/>
        </p:nvPicPr>
        <p:blipFill>
          <a:blip r:embed="rId3" cstate="print"/>
          <a:srcRect/>
          <a:stretch>
            <a:fillRect/>
          </a:stretch>
        </p:blipFill>
        <p:spPr bwMode="auto">
          <a:xfrm>
            <a:off x="1714500" y="317500"/>
            <a:ext cx="5476240" cy="6233593"/>
          </a:xfrm>
          <a:prstGeom prst="rect">
            <a:avLst/>
          </a:prstGeom>
          <a:noFill/>
        </p:spPr>
      </p:pic>
      <p:sp>
        <p:nvSpPr>
          <p:cNvPr id="4" name="Rectangle 3"/>
          <p:cNvSpPr/>
          <p:nvPr/>
        </p:nvSpPr>
        <p:spPr>
          <a:xfrm>
            <a:off x="7239000" y="3771950"/>
            <a:ext cx="3937000" cy="1631216"/>
          </a:xfrm>
          <a:prstGeom prst="rect">
            <a:avLst/>
          </a:prstGeom>
        </p:spPr>
        <p:txBody>
          <a:bodyPr wrap="square">
            <a:spAutoFit/>
          </a:bodyPr>
          <a:lstStyle/>
          <a:p>
            <a:r>
              <a:rPr lang="en-US" sz="2000" dirty="0">
                <a:latin typeface="Myriad Pro" pitchFamily="34" charset="0"/>
              </a:rPr>
              <a:t>Chicago's Webster Building became Kiwanis' second home in 1919, offering more space for a growing organization and its growing staff.</a:t>
            </a:r>
          </a:p>
        </p:txBody>
      </p:sp>
      <p:sp>
        <p:nvSpPr>
          <p:cNvPr id="5" name="TextBox 4"/>
          <p:cNvSpPr txBox="1"/>
          <p:nvPr/>
        </p:nvSpPr>
        <p:spPr>
          <a:xfrm>
            <a:off x="7302500" y="2569170"/>
            <a:ext cx="2540000" cy="938719"/>
          </a:xfrm>
          <a:prstGeom prst="rect">
            <a:avLst/>
          </a:prstGeom>
          <a:noFill/>
        </p:spPr>
        <p:txBody>
          <a:bodyPr wrap="square" rtlCol="0">
            <a:spAutoFit/>
          </a:bodyPr>
          <a:lstStyle/>
          <a:p>
            <a:r>
              <a:rPr lang="en-US" sz="5500" dirty="0">
                <a:solidFill>
                  <a:schemeClr val="accent1">
                    <a:lumMod val="50000"/>
                  </a:schemeClr>
                </a:solidFill>
                <a:latin typeface="Myriad Pro" pitchFamily="34" charset="0"/>
              </a:rPr>
              <a:t>1910s</a:t>
            </a:r>
          </a:p>
        </p:txBody>
      </p:sp>
    </p:spTree>
    <p:extLst>
      <p:ext uri="{BB962C8B-B14F-4D97-AF65-F5344CB8AC3E}">
        <p14:creationId xmlns:p14="http://schemas.microsoft.com/office/powerpoint/2010/main" val="13873166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MacFiles\TO MORGAN\PICTURE HISTORY\KI PictureHistory Title.jpg"/>
          <p:cNvPicPr>
            <a:picLocks noChangeAspect="1" noChangeArrowheads="1"/>
          </p:cNvPicPr>
          <p:nvPr/>
        </p:nvPicPr>
        <p:blipFill>
          <a:blip r:embed="rId3" cstate="print"/>
          <a:srcRect/>
          <a:stretch>
            <a:fillRect/>
          </a:stretch>
        </p:blipFill>
        <p:spPr bwMode="auto">
          <a:xfrm>
            <a:off x="0" y="0"/>
            <a:ext cx="12192000" cy="6858000"/>
          </a:xfrm>
          <a:prstGeom prst="rect">
            <a:avLst/>
          </a:prstGeom>
          <a:noFill/>
        </p:spPr>
      </p:pic>
    </p:spTree>
    <p:extLst>
      <p:ext uri="{BB962C8B-B14F-4D97-AF65-F5344CB8AC3E}">
        <p14:creationId xmlns:p14="http://schemas.microsoft.com/office/powerpoint/2010/main" val="1743642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M:\MacFiles\TO MORGAN\PICTURE HISTORY\KI PictureHistory bkgrd.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pic>
        <p:nvPicPr>
          <p:cNvPr id="3074" name="Picture 2" descr="M:\Photo Libraries\KIWANIS\Historical\Slideshow photos\1920s Scales.tiff"/>
          <p:cNvPicPr>
            <a:picLocks noChangeAspect="1" noChangeArrowheads="1"/>
          </p:cNvPicPr>
          <p:nvPr/>
        </p:nvPicPr>
        <p:blipFill>
          <a:blip r:embed="rId3" cstate="print"/>
          <a:srcRect/>
          <a:stretch>
            <a:fillRect/>
          </a:stretch>
        </p:blipFill>
        <p:spPr bwMode="auto">
          <a:xfrm>
            <a:off x="317500" y="878840"/>
            <a:ext cx="6949440" cy="5100320"/>
          </a:xfrm>
          <a:prstGeom prst="rect">
            <a:avLst/>
          </a:prstGeom>
          <a:noFill/>
        </p:spPr>
      </p:pic>
      <p:sp>
        <p:nvSpPr>
          <p:cNvPr id="6" name="Rectangle 5"/>
          <p:cNvSpPr/>
          <p:nvPr/>
        </p:nvSpPr>
        <p:spPr>
          <a:xfrm>
            <a:off x="7266940" y="3443500"/>
            <a:ext cx="3937000" cy="1938992"/>
          </a:xfrm>
          <a:prstGeom prst="rect">
            <a:avLst/>
          </a:prstGeom>
        </p:spPr>
        <p:txBody>
          <a:bodyPr wrap="square">
            <a:spAutoFit/>
          </a:bodyPr>
          <a:lstStyle/>
          <a:p>
            <a:r>
              <a:rPr lang="en-US" sz="2000" dirty="0">
                <a:latin typeface="Myriad Pro" pitchFamily="34" charset="0"/>
              </a:rPr>
              <a:t>Scales, branded with the already renowned “K” were donated in the 1920's by the Kiwanis Club of Hagerstown, Maryland, USA to help measure the 6,000 local schoolchildren's growth.</a:t>
            </a:r>
          </a:p>
        </p:txBody>
      </p:sp>
      <p:sp>
        <p:nvSpPr>
          <p:cNvPr id="5" name="TextBox 4"/>
          <p:cNvSpPr txBox="1"/>
          <p:nvPr/>
        </p:nvSpPr>
        <p:spPr>
          <a:xfrm>
            <a:off x="7937500" y="2569170"/>
            <a:ext cx="2540000" cy="938719"/>
          </a:xfrm>
          <a:prstGeom prst="rect">
            <a:avLst/>
          </a:prstGeom>
          <a:noFill/>
        </p:spPr>
        <p:txBody>
          <a:bodyPr wrap="square" rtlCol="0">
            <a:spAutoFit/>
          </a:bodyPr>
          <a:lstStyle/>
          <a:p>
            <a:r>
              <a:rPr lang="en-US" sz="5500" dirty="0">
                <a:solidFill>
                  <a:schemeClr val="accent1">
                    <a:lumMod val="50000"/>
                  </a:schemeClr>
                </a:solidFill>
                <a:latin typeface="Myriad Pro" pitchFamily="34" charset="0"/>
              </a:rPr>
              <a:t>1920s</a:t>
            </a:r>
          </a:p>
        </p:txBody>
      </p:sp>
    </p:spTree>
    <p:extLst>
      <p:ext uri="{BB962C8B-B14F-4D97-AF65-F5344CB8AC3E}">
        <p14:creationId xmlns:p14="http://schemas.microsoft.com/office/powerpoint/2010/main" val="34886346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443</TotalTime>
  <Words>631</Words>
  <Application>Microsoft Office PowerPoint</Application>
  <PresentationFormat>Widescreen</PresentationFormat>
  <Paragraphs>42</Paragraphs>
  <Slides>21</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Myriad Pro</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Object 1 - To give primacy to the human and spiritual rather than to the material values of life.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Carlos</dc:creator>
  <cp:lastModifiedBy>John Carlos</cp:lastModifiedBy>
  <cp:revision>7</cp:revision>
  <dcterms:created xsi:type="dcterms:W3CDTF">2018-03-06T15:33:15Z</dcterms:created>
  <dcterms:modified xsi:type="dcterms:W3CDTF">2018-03-07T15:49:13Z</dcterms:modified>
</cp:coreProperties>
</file>